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274" r:id="rId2"/>
    <p:sldId id="441" r:id="rId3"/>
    <p:sldId id="449" r:id="rId4"/>
    <p:sldId id="450" r:id="rId5"/>
    <p:sldId id="459" r:id="rId6"/>
    <p:sldId id="460" r:id="rId7"/>
    <p:sldId id="452" r:id="rId8"/>
    <p:sldId id="454" r:id="rId9"/>
    <p:sldId id="455" r:id="rId10"/>
    <p:sldId id="457" r:id="rId11"/>
    <p:sldId id="448" r:id="rId12"/>
    <p:sldId id="461" r:id="rId13"/>
    <p:sldId id="462" r:id="rId14"/>
    <p:sldId id="463" r:id="rId15"/>
    <p:sldId id="464" r:id="rId16"/>
    <p:sldId id="465" r:id="rId17"/>
    <p:sldId id="466" r:id="rId18"/>
    <p:sldId id="467" r:id="rId19"/>
    <p:sldId id="468" r:id="rId20"/>
    <p:sldId id="469" r:id="rId21"/>
    <p:sldId id="470" r:id="rId22"/>
    <p:sldId id="471" r:id="rId23"/>
    <p:sldId id="472" r:id="rId24"/>
    <p:sldId id="473" r:id="rId25"/>
    <p:sldId id="474" r:id="rId26"/>
    <p:sldId id="475" r:id="rId27"/>
    <p:sldId id="476" r:id="rId28"/>
    <p:sldId id="477" r:id="rId29"/>
    <p:sldId id="478" r:id="rId30"/>
    <p:sldId id="479" r:id="rId3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b="1" kern="1200">
        <a:solidFill>
          <a:srgbClr val="CC0000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5FA26"/>
    <a:srgbClr val="F2CEE3"/>
    <a:srgbClr val="000000"/>
    <a:srgbClr val="008000"/>
    <a:srgbClr val="FF0066"/>
    <a:srgbClr val="FF3399"/>
    <a:srgbClr val="440C41"/>
    <a:srgbClr val="56344A"/>
    <a:srgbClr val="E6E61A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017" autoAdjust="0"/>
    <p:restoredTop sz="94539" autoAdjust="0"/>
  </p:normalViewPr>
  <p:slideViewPr>
    <p:cSldViewPr>
      <p:cViewPr varScale="1">
        <p:scale>
          <a:sx n="84" d="100"/>
          <a:sy n="84" d="100"/>
        </p:scale>
        <p:origin x="-1308" y="-78"/>
      </p:cViewPr>
      <p:guideLst>
        <p:guide orient="horz" pos="2168"/>
        <p:guide pos="292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638FED3-C54B-41D4-94BC-80BE44D68AA3}" type="datetimeFigureOut">
              <a:rPr lang="zh-CN" altLang="en-US"/>
              <a:pPr>
                <a:defRPr/>
              </a:pPr>
              <a:t>2021/11/1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2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solidFill>
                  <a:schemeClr val="tx1"/>
                </a:solidFill>
              </a:defRPr>
            </a:lvl1pPr>
          </a:lstStyle>
          <a:p>
            <a:fld id="{39AC8BDF-B565-4478-9398-5265C7BACB7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3" name="Rectangle 3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26627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algn="r"/>
            <a:fld id="{F9C229D7-D75E-4A67-9745-75E6B082C642}" type="slidenum">
              <a:rPr lang="zh-CN" altLang="en-US" sz="1200" b="0">
                <a:solidFill>
                  <a:schemeClr val="tx1"/>
                </a:solidFill>
              </a:rPr>
              <a:pPr algn="r"/>
              <a:t>22</a:t>
            </a:fld>
            <a:endParaRPr lang="en-US" altLang="zh-CN" sz="1200" b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 algn="l">
              <a:spcBef>
                <a:spcPts val="0"/>
              </a:spcBef>
              <a:spcAft>
                <a:spcPts val="0"/>
              </a:spcAft>
              <a:buFontTx/>
              <a:buNone/>
              <a:defRPr sz="1800" b="0">
                <a:solidFill>
                  <a:schemeClr val="tx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 sz="1800" b="0">
                <a:solidFill>
                  <a:schemeClr val="tx1"/>
                </a:solidFill>
              </a:defRPr>
            </a:lvl1pPr>
          </a:lstStyle>
          <a:p>
            <a:fld id="{AB507553-BE37-4130-89B8-8AECABB00B37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8.xml"/><Relationship Id="rId4" Type="http://schemas.openxmlformats.org/officeDocument/2006/relationships/slide" Target="slide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8.xml"/><Relationship Id="rId4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image" Target="../media/image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7" Type="http://schemas.openxmlformats.org/officeDocument/2006/relationships/image" Target="../media/image6.jpeg"/><Relationship Id="rId2" Type="http://schemas.openxmlformats.org/officeDocument/2006/relationships/slide" Target="slide2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jpeg"/><Relationship Id="rId5" Type="http://schemas.openxmlformats.org/officeDocument/2006/relationships/audio" Target="../media/audio3.wav"/><Relationship Id="rId4" Type="http://schemas.openxmlformats.org/officeDocument/2006/relationships/image" Target="../media/image4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slide" Target="slide18.xml"/><Relationship Id="rId5" Type="http://schemas.openxmlformats.org/officeDocument/2006/relationships/slide" Target="slide29.xml"/><Relationship Id="rId4" Type="http://schemas.openxmlformats.org/officeDocument/2006/relationships/slide" Target="slide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2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0.xml"/><Relationship Id="rId6" Type="http://schemas.openxmlformats.org/officeDocument/2006/relationships/audio" Target="../media/audio3.wav"/><Relationship Id="rId5" Type="http://schemas.openxmlformats.org/officeDocument/2006/relationships/image" Target="../media/image4.emf"/><Relationship Id="rId4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6"/>
          <p:cNvSpPr txBox="1">
            <a:spLocks noChangeArrowheads="1"/>
          </p:cNvSpPr>
          <p:nvPr/>
        </p:nvSpPr>
        <p:spPr bwMode="auto">
          <a:xfrm>
            <a:off x="339710" y="1494481"/>
            <a:ext cx="8429684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 smtClean="0">
                <a:latin typeface="Calibri" panose="020F0502020204030204" pitchFamily="34" charset="0"/>
              </a:rPr>
              <a:t>第</a:t>
            </a:r>
            <a:r>
              <a:rPr lang="en-US" altLang="zh-CN" sz="4800" dirty="0" smtClean="0">
                <a:latin typeface="Calibri" panose="020F0502020204030204" pitchFamily="34" charset="0"/>
              </a:rPr>
              <a:t>4</a:t>
            </a:r>
            <a:r>
              <a:rPr lang="zh-CN" altLang="en-US" sz="4800" dirty="0" smtClean="0">
                <a:latin typeface="Calibri" panose="020F0502020204030204" pitchFamily="34" charset="0"/>
              </a:rPr>
              <a:t>单元   分数的意义和性质</a:t>
            </a:r>
            <a:endParaRPr lang="zh-CN" altLang="en-US" sz="4800" dirty="0">
              <a:latin typeface="Calibri" panose="020F0502020204030204" pitchFamily="34" charset="0"/>
            </a:endParaRP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1185863" y="519063"/>
            <a:ext cx="54737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五年级数学</a:t>
            </a:r>
            <a:r>
              <a:rPr lang="en-US" altLang="zh-CN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dirty="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下</a:t>
            </a:r>
            <a:endParaRPr lang="zh-CN" altLang="en-US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860256" y="3220622"/>
            <a:ext cx="5280613" cy="769441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altLang="zh-CN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   </a:t>
            </a:r>
            <a:r>
              <a:rPr lang="zh-CN" altLang="en-US" sz="4400" dirty="0" smtClean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分数</a:t>
            </a:r>
            <a:r>
              <a:rPr lang="zh-CN" altLang="en-US" sz="4400" dirty="0">
                <a:ln w="50800"/>
                <a:solidFill>
                  <a:schemeClr val="bg1">
                    <a:shade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的基本性质</a:t>
            </a:r>
            <a:endParaRPr lang="zh-CN" altLang="en-US" sz="4400" dirty="0" smtClean="0">
              <a:ln w="50800"/>
              <a:solidFill>
                <a:schemeClr val="bg1">
                  <a:shade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83568" y="4868863"/>
            <a:ext cx="2159000" cy="1009650"/>
            <a:chOff x="684213" y="4868863"/>
            <a:chExt cx="2159000" cy="1009650"/>
          </a:xfrm>
        </p:grpSpPr>
        <p:sp>
          <p:nvSpPr>
            <p:cNvPr id="19" name="Oval 2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684213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0" name="Rectangle 18">
              <a:hlinkClick r:id="rId3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827088" y="5084763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学习新知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635896" y="4868863"/>
            <a:ext cx="2160588" cy="1009650"/>
            <a:chOff x="3708400" y="4868863"/>
            <a:chExt cx="2160588" cy="1009650"/>
          </a:xfrm>
        </p:grpSpPr>
        <p:sp>
          <p:nvSpPr>
            <p:cNvPr id="22" name="Oval 30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708400" y="4868863"/>
              <a:ext cx="1943100" cy="1009650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3" name="Rectangle 31">
              <a:hlinkClick r:id="rId4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3852863" y="5086351"/>
              <a:ext cx="2016125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随堂练习</a:t>
              </a:r>
            </a:p>
          </p:txBody>
        </p:sp>
      </p:grpSp>
      <p:grpSp>
        <p:nvGrpSpPr>
          <p:cNvPr id="25" name="Group 44"/>
          <p:cNvGrpSpPr/>
          <p:nvPr/>
        </p:nvGrpSpPr>
        <p:grpSpPr bwMode="auto">
          <a:xfrm>
            <a:off x="6626254" y="4868863"/>
            <a:ext cx="2160588" cy="1009650"/>
            <a:chOff x="4150" y="2976"/>
            <a:chExt cx="1361" cy="636"/>
          </a:xfrm>
        </p:grpSpPr>
        <p:sp>
          <p:nvSpPr>
            <p:cNvPr id="26" name="Oval 32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4150" y="2976"/>
              <a:ext cx="1224" cy="636"/>
            </a:xfrm>
            <a:prstGeom prst="ellipse">
              <a:avLst/>
            </a:prstGeom>
            <a:gradFill rotWithShape="1">
              <a:gsLst>
                <a:gs pos="0">
                  <a:srgbClr val="D3E11F"/>
                </a:gs>
                <a:gs pos="100000">
                  <a:srgbClr val="DEEC22"/>
                </a:gs>
              </a:gsLst>
              <a:path path="rect">
                <a:fillToRect r="100000" b="100000"/>
              </a:path>
            </a:gra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7" name="Rectangle 33">
              <a:hlinkClick r:id="rId5" action="ppaction://hlinksldjump"/>
            </p:cNvPr>
            <p:cNvSpPr>
              <a:spLocks noChangeArrowheads="1"/>
            </p:cNvSpPr>
            <p:nvPr/>
          </p:nvSpPr>
          <p:spPr bwMode="auto">
            <a:xfrm>
              <a:off x="4241" y="3111"/>
              <a:ext cx="127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</a:rPr>
                <a:t>作业设计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ext Box 125"/>
          <p:cNvSpPr txBox="1">
            <a:spLocks noChangeArrowheads="1"/>
          </p:cNvSpPr>
          <p:nvPr/>
        </p:nvSpPr>
        <p:spPr bwMode="auto">
          <a:xfrm>
            <a:off x="2958480" y="3933056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363" name="Text Box 106"/>
          <p:cNvSpPr txBox="1">
            <a:spLocks noChangeArrowheads="1"/>
          </p:cNvSpPr>
          <p:nvPr/>
        </p:nvSpPr>
        <p:spPr bwMode="auto">
          <a:xfrm>
            <a:off x="603250" y="855663"/>
            <a:ext cx="83058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 把   </a:t>
            </a:r>
            <a:r>
              <a:rPr lang="zh-CN" altLang="en-US" sz="32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和      化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成分母是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而大小不变的分数。</a:t>
            </a:r>
          </a:p>
        </p:txBody>
      </p:sp>
      <p:sp>
        <p:nvSpPr>
          <p:cNvPr id="15379" name="Text Box 124"/>
          <p:cNvSpPr txBox="1">
            <a:spLocks noChangeArrowheads="1"/>
          </p:cNvSpPr>
          <p:nvPr/>
        </p:nvSpPr>
        <p:spPr bwMode="auto">
          <a:xfrm>
            <a:off x="5483168" y="2288791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8</a:t>
            </a:r>
          </a:p>
        </p:txBody>
      </p:sp>
      <p:sp>
        <p:nvSpPr>
          <p:cNvPr id="15380" name="Text Box 125"/>
          <p:cNvSpPr txBox="1">
            <a:spLocks noChangeArrowheads="1"/>
          </p:cNvSpPr>
          <p:nvPr/>
        </p:nvSpPr>
        <p:spPr bwMode="auto">
          <a:xfrm>
            <a:off x="3544888" y="2269550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>
                <a:solidFill>
                  <a:srgbClr val="FF0000"/>
                </a:solidFill>
                <a:latin typeface="Times New Roman" panose="02020603050405020304" pitchFamily="18" charset="0"/>
              </a:rPr>
              <a:t>4</a:t>
            </a:r>
          </a:p>
        </p:txBody>
      </p:sp>
      <p:sp>
        <p:nvSpPr>
          <p:cNvPr id="15384" name="AutoShape 24"/>
          <p:cNvSpPr>
            <a:spLocks noChangeArrowheads="1"/>
          </p:cNvSpPr>
          <p:nvPr/>
        </p:nvSpPr>
        <p:spPr bwMode="auto">
          <a:xfrm>
            <a:off x="12352" y="788481"/>
            <a:ext cx="1223962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</a:rPr>
              <a:t>例2</a:t>
            </a:r>
          </a:p>
        </p:txBody>
      </p:sp>
      <p:grpSp>
        <p:nvGrpSpPr>
          <p:cNvPr id="25" name="Group 93"/>
          <p:cNvGrpSpPr/>
          <p:nvPr/>
        </p:nvGrpSpPr>
        <p:grpSpPr bwMode="auto">
          <a:xfrm>
            <a:off x="1574799" y="687231"/>
            <a:ext cx="549275" cy="1008063"/>
            <a:chOff x="3422" y="1301"/>
            <a:chExt cx="346" cy="635"/>
          </a:xfrm>
        </p:grpSpPr>
        <p:sp>
          <p:nvSpPr>
            <p:cNvPr id="26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7" name="Text Box 95"/>
            <p:cNvSpPr txBox="1">
              <a:spLocks noChangeArrowheads="1"/>
            </p:cNvSpPr>
            <p:nvPr/>
          </p:nvSpPr>
          <p:spPr bwMode="auto">
            <a:xfrm>
              <a:off x="3450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8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9" name="Group 93"/>
          <p:cNvGrpSpPr/>
          <p:nvPr/>
        </p:nvGrpSpPr>
        <p:grpSpPr bwMode="auto">
          <a:xfrm>
            <a:off x="2410662" y="687231"/>
            <a:ext cx="748619" cy="1008063"/>
            <a:chOff x="3413" y="1301"/>
            <a:chExt cx="227" cy="635"/>
          </a:xfrm>
        </p:grpSpPr>
        <p:sp>
          <p:nvSpPr>
            <p:cNvPr id="30" name="Text Box 94"/>
            <p:cNvSpPr txBox="1">
              <a:spLocks noChangeArrowheads="1"/>
            </p:cNvSpPr>
            <p:nvPr/>
          </p:nvSpPr>
          <p:spPr bwMode="auto">
            <a:xfrm>
              <a:off x="3413" y="1568"/>
              <a:ext cx="19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1" name="Text Box 95"/>
            <p:cNvSpPr txBox="1">
              <a:spLocks noChangeArrowheads="1"/>
            </p:cNvSpPr>
            <p:nvPr/>
          </p:nvSpPr>
          <p:spPr bwMode="auto">
            <a:xfrm>
              <a:off x="3413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2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16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33" name="Group 93"/>
          <p:cNvGrpSpPr/>
          <p:nvPr/>
        </p:nvGrpSpPr>
        <p:grpSpPr bwMode="auto">
          <a:xfrm>
            <a:off x="1317608" y="2471099"/>
            <a:ext cx="504825" cy="1219202"/>
            <a:chOff x="3450" y="1246"/>
            <a:chExt cx="318" cy="768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5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7" name="Text Box 95"/>
          <p:cNvSpPr txBox="1">
            <a:spLocks noChangeArrowheads="1"/>
          </p:cNvSpPr>
          <p:nvPr/>
        </p:nvSpPr>
        <p:spPr bwMode="auto">
          <a:xfrm>
            <a:off x="1841348" y="2640274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8" name="Group 93"/>
          <p:cNvGrpSpPr/>
          <p:nvPr/>
        </p:nvGrpSpPr>
        <p:grpSpPr bwMode="auto">
          <a:xfrm>
            <a:off x="2410662" y="2327253"/>
            <a:ext cx="2055610" cy="1355727"/>
            <a:chOff x="3459" y="1155"/>
            <a:chExt cx="275" cy="854"/>
          </a:xfrm>
        </p:grpSpPr>
        <p:sp>
          <p:nvSpPr>
            <p:cNvPr id="39" name="Text Box 94"/>
            <p:cNvSpPr txBox="1">
              <a:spLocks noChangeArrowheads="1"/>
            </p:cNvSpPr>
            <p:nvPr/>
          </p:nvSpPr>
          <p:spPr bwMode="auto">
            <a:xfrm>
              <a:off x="3491" y="1563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3×4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0" name="Text Box 95"/>
            <p:cNvSpPr txBox="1">
              <a:spLocks noChangeArrowheads="1"/>
            </p:cNvSpPr>
            <p:nvPr/>
          </p:nvSpPr>
          <p:spPr bwMode="auto">
            <a:xfrm>
              <a:off x="3460" y="1155"/>
              <a:ext cx="13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2×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2" name="Text Box 95"/>
          <p:cNvSpPr txBox="1">
            <a:spLocks noChangeArrowheads="1"/>
          </p:cNvSpPr>
          <p:nvPr/>
        </p:nvSpPr>
        <p:spPr bwMode="auto">
          <a:xfrm>
            <a:off x="4504400" y="2640721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3" name="Group 93"/>
          <p:cNvGrpSpPr/>
          <p:nvPr/>
        </p:nvGrpSpPr>
        <p:grpSpPr bwMode="auto">
          <a:xfrm>
            <a:off x="5073724" y="2975401"/>
            <a:ext cx="1300641" cy="708026"/>
            <a:chOff x="3459" y="1563"/>
            <a:chExt cx="174" cy="446"/>
          </a:xfrm>
        </p:grpSpPr>
        <p:sp>
          <p:nvSpPr>
            <p:cNvPr id="44" name="Text Box 94"/>
            <p:cNvSpPr txBox="1">
              <a:spLocks noChangeArrowheads="1"/>
            </p:cNvSpPr>
            <p:nvPr/>
          </p:nvSpPr>
          <p:spPr bwMode="auto">
            <a:xfrm>
              <a:off x="3498" y="1563"/>
              <a:ext cx="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7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8" name="Text Box 125"/>
          <p:cNvSpPr txBox="1">
            <a:spLocks noChangeArrowheads="1"/>
          </p:cNvSpPr>
          <p:nvPr/>
        </p:nvSpPr>
        <p:spPr bwMode="auto">
          <a:xfrm>
            <a:off x="3816068" y="3865965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49" name="Group 93"/>
          <p:cNvGrpSpPr/>
          <p:nvPr/>
        </p:nvGrpSpPr>
        <p:grpSpPr bwMode="auto">
          <a:xfrm>
            <a:off x="864261" y="4101459"/>
            <a:ext cx="813727" cy="1219202"/>
            <a:chOff x="3459" y="1246"/>
            <a:chExt cx="275" cy="768"/>
          </a:xfrm>
        </p:grpSpPr>
        <p:sp>
          <p:nvSpPr>
            <p:cNvPr id="50" name="Text Box 94"/>
            <p:cNvSpPr txBox="1">
              <a:spLocks noChangeArrowheads="1"/>
            </p:cNvSpPr>
            <p:nvPr/>
          </p:nvSpPr>
          <p:spPr bwMode="auto">
            <a:xfrm>
              <a:off x="3471" y="1568"/>
              <a:ext cx="22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1" name="Text Box 95"/>
            <p:cNvSpPr txBox="1">
              <a:spLocks noChangeArrowheads="1"/>
            </p:cNvSpPr>
            <p:nvPr/>
          </p:nvSpPr>
          <p:spPr bwMode="auto">
            <a:xfrm>
              <a:off x="3471" y="1246"/>
              <a:ext cx="25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3" name="Text Box 95"/>
          <p:cNvSpPr txBox="1">
            <a:spLocks noChangeArrowheads="1"/>
          </p:cNvSpPr>
          <p:nvPr/>
        </p:nvSpPr>
        <p:spPr bwMode="auto">
          <a:xfrm>
            <a:off x="1797504" y="4270634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4" name="Group 93"/>
          <p:cNvGrpSpPr/>
          <p:nvPr/>
        </p:nvGrpSpPr>
        <p:grpSpPr bwMode="auto">
          <a:xfrm>
            <a:off x="2366805" y="3957613"/>
            <a:ext cx="2465348" cy="1355727"/>
            <a:chOff x="3459" y="1155"/>
            <a:chExt cx="275" cy="854"/>
          </a:xfrm>
        </p:grpSpPr>
        <p:sp>
          <p:nvSpPr>
            <p:cNvPr id="55" name="Text Box 94"/>
            <p:cNvSpPr txBox="1">
              <a:spLocks noChangeArrowheads="1"/>
            </p:cNvSpPr>
            <p:nvPr/>
          </p:nvSpPr>
          <p:spPr bwMode="auto">
            <a:xfrm>
              <a:off x="3464" y="1563"/>
              <a:ext cx="79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6" name="Text Box 95"/>
            <p:cNvSpPr txBox="1">
              <a:spLocks noChangeArrowheads="1"/>
            </p:cNvSpPr>
            <p:nvPr/>
          </p:nvSpPr>
          <p:spPr bwMode="auto">
            <a:xfrm>
              <a:off x="3460" y="1155"/>
              <a:ext cx="76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10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7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8" name="Text Box 95"/>
          <p:cNvSpPr txBox="1">
            <a:spLocks noChangeArrowheads="1"/>
          </p:cNvSpPr>
          <p:nvPr/>
        </p:nvSpPr>
        <p:spPr bwMode="auto">
          <a:xfrm>
            <a:off x="4788024" y="4271081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9" name="Group 93"/>
          <p:cNvGrpSpPr/>
          <p:nvPr/>
        </p:nvGrpSpPr>
        <p:grpSpPr bwMode="auto">
          <a:xfrm>
            <a:off x="5246227" y="4605761"/>
            <a:ext cx="1300641" cy="708026"/>
            <a:chOff x="3459" y="1563"/>
            <a:chExt cx="174" cy="446"/>
          </a:xfrm>
        </p:grpSpPr>
        <p:sp>
          <p:nvSpPr>
            <p:cNvPr id="60" name="Text Box 94"/>
            <p:cNvSpPr txBox="1">
              <a:spLocks noChangeArrowheads="1"/>
            </p:cNvSpPr>
            <p:nvPr/>
          </p:nvSpPr>
          <p:spPr bwMode="auto">
            <a:xfrm>
              <a:off x="3498" y="1563"/>
              <a:ext cx="122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6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7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7" name="Text Box 124"/>
          <p:cNvSpPr txBox="1">
            <a:spLocks noChangeArrowheads="1"/>
          </p:cNvSpPr>
          <p:nvPr/>
        </p:nvSpPr>
        <p:spPr bwMode="auto">
          <a:xfrm>
            <a:off x="5655671" y="3919151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5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3" name="Rectangle 119"/>
          <p:cNvSpPr>
            <a:spLocks noChangeArrowheads="1"/>
          </p:cNvSpPr>
          <p:nvPr/>
        </p:nvSpPr>
        <p:spPr bwMode="auto">
          <a:xfrm>
            <a:off x="3419872" y="2374565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64" name="Rectangle 119"/>
          <p:cNvSpPr>
            <a:spLocks noChangeArrowheads="1"/>
          </p:cNvSpPr>
          <p:nvPr/>
        </p:nvSpPr>
        <p:spPr bwMode="auto">
          <a:xfrm>
            <a:off x="5372431" y="2391354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65" name="Rectangle 119"/>
          <p:cNvSpPr>
            <a:spLocks noChangeArrowheads="1"/>
          </p:cNvSpPr>
          <p:nvPr/>
        </p:nvSpPr>
        <p:spPr bwMode="auto">
          <a:xfrm>
            <a:off x="3736408" y="3993909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67" name="Text Box 125"/>
          <p:cNvSpPr txBox="1">
            <a:spLocks noChangeArrowheads="1"/>
          </p:cNvSpPr>
          <p:nvPr/>
        </p:nvSpPr>
        <p:spPr bwMode="auto">
          <a:xfrm>
            <a:off x="2987824" y="4597534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÷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8" name="Text Box 125"/>
          <p:cNvSpPr txBox="1">
            <a:spLocks noChangeArrowheads="1"/>
          </p:cNvSpPr>
          <p:nvPr/>
        </p:nvSpPr>
        <p:spPr bwMode="auto">
          <a:xfrm>
            <a:off x="3842769" y="4653136"/>
            <a:ext cx="533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4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endParaRPr lang="en-US" sz="48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9" name="Rectangle 119"/>
          <p:cNvSpPr>
            <a:spLocks noChangeArrowheads="1"/>
          </p:cNvSpPr>
          <p:nvPr/>
        </p:nvSpPr>
        <p:spPr bwMode="auto">
          <a:xfrm>
            <a:off x="3763109" y="4781080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70" name="Oval 121"/>
          <p:cNvSpPr>
            <a:spLocks noChangeArrowheads="1"/>
          </p:cNvSpPr>
          <p:nvPr/>
        </p:nvSpPr>
        <p:spPr bwMode="auto">
          <a:xfrm>
            <a:off x="3097733" y="4763045"/>
            <a:ext cx="538163" cy="538163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71" name="Rectangle 119"/>
          <p:cNvSpPr>
            <a:spLocks noChangeArrowheads="1"/>
          </p:cNvSpPr>
          <p:nvPr/>
        </p:nvSpPr>
        <p:spPr bwMode="auto">
          <a:xfrm>
            <a:off x="5580435" y="4005064"/>
            <a:ext cx="703225" cy="609600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  <p:sp>
        <p:nvSpPr>
          <p:cNvPr id="72" name="Oval 121"/>
          <p:cNvSpPr>
            <a:spLocks noChangeArrowheads="1"/>
          </p:cNvSpPr>
          <p:nvPr/>
        </p:nvSpPr>
        <p:spPr bwMode="auto">
          <a:xfrm>
            <a:off x="3059832" y="4077072"/>
            <a:ext cx="538163" cy="538163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5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utoUpdateAnimBg="0"/>
      <p:bldP spid="15379" grpId="0" autoUpdateAnimBg="0"/>
      <p:bldP spid="15380" grpId="0" autoUpdateAnimBg="0"/>
      <p:bldP spid="48" grpId="0" autoUpdateAnimBg="0"/>
      <p:bldP spid="47" grpId="0" autoUpdateAnimBg="0"/>
      <p:bldP spid="67" grpId="0" autoUpdateAnimBg="0"/>
      <p:bldP spid="68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4"/>
          <p:cNvSpPr txBox="1"/>
          <p:nvPr/>
        </p:nvSpPr>
        <p:spPr>
          <a:xfrm>
            <a:off x="395536" y="1345702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/>
            <a:r>
              <a:rPr lang="zh-CN" altLang="en-US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把    和      化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成分母是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而大小不变的分数。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3269757" y="502802"/>
            <a:ext cx="21739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3200" dirty="0">
                <a:latin typeface="Arial" panose="020B0604020202020204" pitchFamily="34" charset="0"/>
                <a:ea typeface="黑体" panose="02010609060101010101" pitchFamily="49" charset="-122"/>
              </a:rPr>
              <a:t>巩 固 练 习</a:t>
            </a:r>
          </a:p>
        </p:txBody>
      </p:sp>
      <p:grpSp>
        <p:nvGrpSpPr>
          <p:cNvPr id="8" name="Group 93"/>
          <p:cNvGrpSpPr/>
          <p:nvPr/>
        </p:nvGrpSpPr>
        <p:grpSpPr bwMode="auto">
          <a:xfrm>
            <a:off x="871376" y="1164519"/>
            <a:ext cx="549275" cy="1008063"/>
            <a:chOff x="3422" y="1301"/>
            <a:chExt cx="346" cy="635"/>
          </a:xfrm>
        </p:grpSpPr>
        <p:sp>
          <p:nvSpPr>
            <p:cNvPr id="9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1" name="Text Box 95"/>
            <p:cNvSpPr txBox="1">
              <a:spLocks noChangeArrowheads="1"/>
            </p:cNvSpPr>
            <p:nvPr/>
          </p:nvSpPr>
          <p:spPr bwMode="auto">
            <a:xfrm>
              <a:off x="3450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2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13" name="Group 93"/>
          <p:cNvGrpSpPr/>
          <p:nvPr/>
        </p:nvGrpSpPr>
        <p:grpSpPr bwMode="auto">
          <a:xfrm>
            <a:off x="1707239" y="1164519"/>
            <a:ext cx="748619" cy="1008063"/>
            <a:chOff x="3413" y="1301"/>
            <a:chExt cx="227" cy="635"/>
          </a:xfrm>
        </p:grpSpPr>
        <p:sp>
          <p:nvSpPr>
            <p:cNvPr id="14" name="Text Box 94"/>
            <p:cNvSpPr txBox="1">
              <a:spLocks noChangeArrowheads="1"/>
            </p:cNvSpPr>
            <p:nvPr/>
          </p:nvSpPr>
          <p:spPr bwMode="auto">
            <a:xfrm>
              <a:off x="3413" y="1568"/>
              <a:ext cx="19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5" name="Text Box 95"/>
            <p:cNvSpPr txBox="1">
              <a:spLocks noChangeArrowheads="1"/>
            </p:cNvSpPr>
            <p:nvPr/>
          </p:nvSpPr>
          <p:spPr bwMode="auto">
            <a:xfrm>
              <a:off x="3413" y="1301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 smtClean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</a:t>
              </a:r>
              <a:endPara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6" name="Line 96"/>
            <p:cNvSpPr>
              <a:spLocks noChangeShapeType="1"/>
            </p:cNvSpPr>
            <p:nvPr/>
          </p:nvSpPr>
          <p:spPr bwMode="auto">
            <a:xfrm>
              <a:off x="3422" y="1608"/>
              <a:ext cx="16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27" name="Group 93"/>
          <p:cNvGrpSpPr/>
          <p:nvPr/>
        </p:nvGrpSpPr>
        <p:grpSpPr bwMode="auto">
          <a:xfrm>
            <a:off x="1814866" y="2479685"/>
            <a:ext cx="504825" cy="1219202"/>
            <a:chOff x="3450" y="1246"/>
            <a:chExt cx="318" cy="768"/>
          </a:xfrm>
        </p:grpSpPr>
        <p:sp>
          <p:nvSpPr>
            <p:cNvPr id="28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9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0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2" name="Text Box 95"/>
          <p:cNvSpPr txBox="1">
            <a:spLocks noChangeArrowheads="1"/>
          </p:cNvSpPr>
          <p:nvPr/>
        </p:nvSpPr>
        <p:spPr bwMode="auto">
          <a:xfrm>
            <a:off x="2338606" y="2648860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3" name="Group 93"/>
          <p:cNvGrpSpPr/>
          <p:nvPr/>
        </p:nvGrpSpPr>
        <p:grpSpPr bwMode="auto">
          <a:xfrm>
            <a:off x="2907920" y="2366002"/>
            <a:ext cx="1644488" cy="1333502"/>
            <a:chOff x="3459" y="1174"/>
            <a:chExt cx="220" cy="840"/>
          </a:xfrm>
        </p:grpSpPr>
        <p:sp>
          <p:nvSpPr>
            <p:cNvPr id="34" name="Text Box 94"/>
            <p:cNvSpPr txBox="1">
              <a:spLocks noChangeArrowheads="1"/>
            </p:cNvSpPr>
            <p:nvPr/>
          </p:nvSpPr>
          <p:spPr bwMode="auto">
            <a:xfrm>
              <a:off x="3469" y="1568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4×2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6" name="Text Box 95"/>
            <p:cNvSpPr txBox="1">
              <a:spLocks noChangeArrowheads="1"/>
            </p:cNvSpPr>
            <p:nvPr/>
          </p:nvSpPr>
          <p:spPr bwMode="auto">
            <a:xfrm>
              <a:off x="3469" y="1174"/>
              <a:ext cx="19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3×2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7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38" name="Text Box 95"/>
          <p:cNvSpPr txBox="1">
            <a:spLocks noChangeArrowheads="1"/>
          </p:cNvSpPr>
          <p:nvPr/>
        </p:nvSpPr>
        <p:spPr bwMode="auto">
          <a:xfrm>
            <a:off x="4427984" y="2649307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9" name="Group 93"/>
          <p:cNvGrpSpPr/>
          <p:nvPr/>
        </p:nvGrpSpPr>
        <p:grpSpPr bwMode="auto">
          <a:xfrm>
            <a:off x="4997293" y="2336286"/>
            <a:ext cx="787371" cy="1355727"/>
            <a:chOff x="3459" y="1155"/>
            <a:chExt cx="179" cy="854"/>
          </a:xfrm>
        </p:grpSpPr>
        <p:sp>
          <p:nvSpPr>
            <p:cNvPr id="40" name="Text Box 94"/>
            <p:cNvSpPr txBox="1">
              <a:spLocks noChangeArrowheads="1"/>
            </p:cNvSpPr>
            <p:nvPr/>
          </p:nvSpPr>
          <p:spPr bwMode="auto">
            <a:xfrm>
              <a:off x="3477" y="1563"/>
              <a:ext cx="1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3477" y="1155"/>
              <a:ext cx="15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2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grpSp>
        <p:nvGrpSpPr>
          <p:cNvPr id="43" name="Group 93"/>
          <p:cNvGrpSpPr/>
          <p:nvPr/>
        </p:nvGrpSpPr>
        <p:grpSpPr bwMode="auto">
          <a:xfrm>
            <a:off x="1691680" y="4081389"/>
            <a:ext cx="792857" cy="1219202"/>
            <a:chOff x="3450" y="1246"/>
            <a:chExt cx="318" cy="768"/>
          </a:xfrm>
        </p:grpSpPr>
        <p:sp>
          <p:nvSpPr>
            <p:cNvPr id="44" name="Text Box 94"/>
            <p:cNvSpPr txBox="1">
              <a:spLocks noChangeArrowheads="1"/>
            </p:cNvSpPr>
            <p:nvPr/>
          </p:nvSpPr>
          <p:spPr bwMode="auto">
            <a:xfrm>
              <a:off x="3450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5" name="Text Box 95"/>
            <p:cNvSpPr txBox="1">
              <a:spLocks noChangeArrowheads="1"/>
            </p:cNvSpPr>
            <p:nvPr/>
          </p:nvSpPr>
          <p:spPr bwMode="auto">
            <a:xfrm>
              <a:off x="3450" y="1246"/>
              <a:ext cx="28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4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275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47" name="Text Box 95"/>
          <p:cNvSpPr txBox="1">
            <a:spLocks noChangeArrowheads="1"/>
          </p:cNvSpPr>
          <p:nvPr/>
        </p:nvSpPr>
        <p:spPr bwMode="auto">
          <a:xfrm>
            <a:off x="2503452" y="4250564"/>
            <a:ext cx="36036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48" name="Group 93"/>
          <p:cNvGrpSpPr/>
          <p:nvPr/>
        </p:nvGrpSpPr>
        <p:grpSpPr bwMode="auto">
          <a:xfrm>
            <a:off x="3072765" y="3967706"/>
            <a:ext cx="2092113" cy="1333502"/>
            <a:chOff x="3459" y="1174"/>
            <a:chExt cx="220" cy="840"/>
          </a:xfrm>
        </p:grpSpPr>
        <p:sp>
          <p:nvSpPr>
            <p:cNvPr id="49" name="Text Box 94"/>
            <p:cNvSpPr txBox="1">
              <a:spLocks noChangeArrowheads="1"/>
            </p:cNvSpPr>
            <p:nvPr/>
          </p:nvSpPr>
          <p:spPr bwMode="auto">
            <a:xfrm>
              <a:off x="3469" y="1568"/>
              <a:ext cx="21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32÷4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0" name="Text Box 95"/>
            <p:cNvSpPr txBox="1">
              <a:spLocks noChangeArrowheads="1"/>
            </p:cNvSpPr>
            <p:nvPr/>
          </p:nvSpPr>
          <p:spPr bwMode="auto">
            <a:xfrm>
              <a:off x="3469" y="1174"/>
              <a:ext cx="19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16÷4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1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94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52" name="Text Box 95"/>
          <p:cNvSpPr txBox="1">
            <a:spLocks noChangeArrowheads="1"/>
          </p:cNvSpPr>
          <p:nvPr/>
        </p:nvSpPr>
        <p:spPr bwMode="auto">
          <a:xfrm>
            <a:off x="4873208" y="4251011"/>
            <a:ext cx="4584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=</a:t>
            </a:r>
            <a:endParaRPr lang="en-US" altLang="zh-CN" sz="48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53" name="Group 93"/>
          <p:cNvGrpSpPr/>
          <p:nvPr/>
        </p:nvGrpSpPr>
        <p:grpSpPr bwMode="auto">
          <a:xfrm>
            <a:off x="5442517" y="3937990"/>
            <a:ext cx="1001691" cy="1355727"/>
            <a:chOff x="3459" y="1155"/>
            <a:chExt cx="179" cy="854"/>
          </a:xfrm>
        </p:grpSpPr>
        <p:sp>
          <p:nvSpPr>
            <p:cNvPr id="54" name="Text Box 94"/>
            <p:cNvSpPr txBox="1">
              <a:spLocks noChangeArrowheads="1"/>
            </p:cNvSpPr>
            <p:nvPr/>
          </p:nvSpPr>
          <p:spPr bwMode="auto">
            <a:xfrm>
              <a:off x="3477" y="1563"/>
              <a:ext cx="161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8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5" name="Text Box 95"/>
            <p:cNvSpPr txBox="1">
              <a:spLocks noChangeArrowheads="1"/>
            </p:cNvSpPr>
            <p:nvPr/>
          </p:nvSpPr>
          <p:spPr bwMode="auto">
            <a:xfrm>
              <a:off x="3477" y="1155"/>
              <a:ext cx="150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rgbClr val="C0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4</a:t>
              </a:r>
              <a:endParaRPr lang="en-US" altLang="zh-CN" sz="40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6" name="Line 96"/>
            <p:cNvSpPr>
              <a:spLocks noChangeShapeType="1"/>
            </p:cNvSpPr>
            <p:nvPr/>
          </p:nvSpPr>
          <p:spPr bwMode="auto">
            <a:xfrm>
              <a:off x="3459" y="1608"/>
              <a:ext cx="132" cy="0"/>
            </a:xfrm>
            <a:prstGeom prst="line">
              <a:avLst/>
            </a:prstGeom>
            <a:noFill/>
            <a:ln w="25400">
              <a:solidFill>
                <a:srgbClr val="C0000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pic>
        <p:nvPicPr>
          <p:cNvPr id="57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8" grpId="0"/>
      <p:bldP spid="47" grpId="0"/>
      <p:bldP spid="5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49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0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随 堂 练 习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857224" y="428604"/>
            <a:ext cx="565892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/>
              <a:t>1.</a:t>
            </a:r>
            <a:r>
              <a:rPr lang="zh-CN" altLang="en-US" sz="3200" dirty="0"/>
              <a:t>教材第</a:t>
            </a:r>
            <a:r>
              <a:rPr lang="en-US" altLang="zh-CN" sz="3200" dirty="0"/>
              <a:t>58</a:t>
            </a:r>
            <a:r>
              <a:rPr lang="zh-CN" altLang="en-US" sz="3200" dirty="0"/>
              <a:t>页练习十四第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题</a:t>
            </a:r>
            <a:r>
              <a:rPr lang="zh-CN" altLang="en-US" sz="3200" dirty="0"/>
              <a:t>。</a:t>
            </a:r>
            <a:endParaRPr lang="zh-CN" altLang="zh-CN" sz="3200" dirty="0"/>
          </a:p>
        </p:txBody>
      </p:sp>
      <p:sp>
        <p:nvSpPr>
          <p:cNvPr id="10" name="矩形 9"/>
          <p:cNvSpPr/>
          <p:nvPr/>
        </p:nvSpPr>
        <p:spPr>
          <a:xfrm>
            <a:off x="5074" y="1317016"/>
            <a:ext cx="87433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下面每组中的两个分数是否相等？相等的在括号里画“√”，不相等的画“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×</a:t>
            </a:r>
            <a:r>
              <a:rPr lang="zh-CN" altLang="en-US" sz="3200" dirty="0" smtClean="0">
                <a:solidFill>
                  <a:schemeClr val="tx1"/>
                </a:solidFill>
                <a:latin typeface="+mn-ea"/>
                <a:ea typeface="+mn-ea"/>
              </a:rPr>
              <a:t>”。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27584" y="3006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27584" y="341157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833558" y="351323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04387" y="30061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10313" y="34202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904386" y="3518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220072" y="3006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122681" y="34115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26046" y="351323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6267176" y="3006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267176" y="34202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6228184" y="35188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27584" y="4806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0193" y="52117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832720" y="531343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5220072" y="4806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22681" y="52117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5226046" y="5313432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339184" y="4806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39184" y="52204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6300192" y="531907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1763688" y="47932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763688" y="520742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1832378" y="5306005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259632" y="322084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13302" y="3226484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187624" y="500797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52120" y="5013617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和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264426" y="3226898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26912" y="3212976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264426" y="4934110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626912" y="4920188"/>
            <a:ext cx="1473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59" name="Text Box 4"/>
          <p:cNvSpPr txBox="1">
            <a:spLocks noChangeArrowheads="1"/>
          </p:cNvSpPr>
          <p:nvPr/>
        </p:nvSpPr>
        <p:spPr bwMode="auto">
          <a:xfrm>
            <a:off x="2610247" y="3151420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60" name="Text Box 5"/>
          <p:cNvSpPr txBox="1">
            <a:spLocks noChangeArrowheads="1"/>
          </p:cNvSpPr>
          <p:nvPr/>
        </p:nvSpPr>
        <p:spPr bwMode="auto">
          <a:xfrm>
            <a:off x="7002735" y="3097733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61" name="Text Box 4"/>
          <p:cNvSpPr txBox="1">
            <a:spLocks noChangeArrowheads="1"/>
          </p:cNvSpPr>
          <p:nvPr/>
        </p:nvSpPr>
        <p:spPr bwMode="auto">
          <a:xfrm>
            <a:off x="2610247" y="4850839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7020272" y="4797152"/>
            <a:ext cx="80962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 dirty="0">
                <a:solidFill>
                  <a:srgbClr val="FF0000"/>
                </a:solidFill>
                <a:latin typeface="+mn-ea"/>
                <a:ea typeface="+mn-ea"/>
              </a:rPr>
              <a:t>×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utoUpdateAnimBg="0"/>
      <p:bldP spid="60" grpId="0" autoUpdateAnimBg="0"/>
      <p:bldP spid="61" grpId="0" autoUpdateAnimBg="0"/>
      <p:bldP spid="62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Box 98"/>
          <p:cNvSpPr txBox="1"/>
          <p:nvPr/>
        </p:nvSpPr>
        <p:spPr>
          <a:xfrm>
            <a:off x="35496" y="1332057"/>
            <a:ext cx="37978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说出相等的分数。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785786" y="571480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教材第</a:t>
            </a:r>
            <a:r>
              <a:rPr lang="en-US" altLang="zh-CN" sz="3200" dirty="0"/>
              <a:t>58</a:t>
            </a:r>
            <a:r>
              <a:rPr lang="zh-CN" altLang="en-US" sz="3200" dirty="0"/>
              <a:t>页练习十四</a:t>
            </a:r>
            <a:r>
              <a:rPr lang="zh-CN" altLang="en-US" sz="3200" dirty="0" smtClean="0"/>
              <a:t>第</a:t>
            </a:r>
            <a:r>
              <a:rPr lang="en-US" altLang="zh-CN" sz="3200" dirty="0" smtClean="0"/>
              <a:t>3</a:t>
            </a:r>
            <a:r>
              <a:rPr lang="zh-CN" altLang="en-US" sz="3200" dirty="0" smtClean="0"/>
              <a:t>题</a:t>
            </a:r>
            <a:r>
              <a:rPr lang="zh-CN" altLang="en-US" sz="3200" dirty="0"/>
              <a:t>。</a:t>
            </a:r>
            <a:endParaRPr lang="zh-CN" altLang="zh-CN" sz="3200" dirty="0"/>
          </a:p>
        </p:txBody>
      </p:sp>
      <p:sp>
        <p:nvSpPr>
          <p:cNvPr id="2" name="矩形 1"/>
          <p:cNvSpPr/>
          <p:nvPr/>
        </p:nvSpPr>
        <p:spPr>
          <a:xfrm>
            <a:off x="591079" y="4685159"/>
            <a:ext cx="719459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答案不唯一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有无数个</a:t>
            </a:r>
            <a:r>
              <a:rPr lang="en-US" altLang="zh-CN" sz="3200" dirty="0">
                <a:solidFill>
                  <a:srgbClr val="FF0000"/>
                </a:solidFill>
                <a:latin typeface="+mn-ea"/>
                <a:ea typeface="+mn-ea"/>
              </a:rPr>
              <a:t>,</a:t>
            </a:r>
            <a:r>
              <a:rPr lang="zh-CN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如</a:t>
            </a:r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:   </a:t>
            </a: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，  </a:t>
            </a:r>
            <a:r>
              <a:rPr lang="zh-CN" altLang="zh-CN" sz="3200" dirty="0">
                <a:solidFill>
                  <a:srgbClr val="FF0000"/>
                </a:solidFill>
                <a:latin typeface="+mn-ea"/>
                <a:ea typeface="+mn-ea"/>
              </a:rPr>
              <a:t>…。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33488" y="4454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540961" y="49324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533487" y="50131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/>
          <p:cNvSpPr txBox="1"/>
          <p:nvPr/>
        </p:nvSpPr>
        <p:spPr>
          <a:xfrm>
            <a:off x="6250250" y="445497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156176" y="49324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6250249" y="501317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13" y="2132856"/>
            <a:ext cx="8553450" cy="203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0" grpId="0"/>
      <p:bldP spid="41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 33"/>
          <p:cNvSpPr/>
          <p:nvPr/>
        </p:nvSpPr>
        <p:spPr>
          <a:xfrm>
            <a:off x="714348" y="428604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教材第</a:t>
            </a:r>
            <a:r>
              <a:rPr lang="en-US" altLang="zh-CN" sz="3200" dirty="0"/>
              <a:t>58</a:t>
            </a:r>
            <a:r>
              <a:rPr lang="zh-CN" altLang="en-US" sz="3200" dirty="0"/>
              <a:t>页练习十四</a:t>
            </a:r>
            <a:r>
              <a:rPr lang="zh-CN" altLang="en-US" sz="3200" dirty="0" smtClean="0"/>
              <a:t>第</a:t>
            </a:r>
            <a:r>
              <a:rPr lang="en-US" altLang="zh-CN" sz="3200" dirty="0" smtClean="0"/>
              <a:t>5</a:t>
            </a:r>
            <a:r>
              <a:rPr lang="zh-CN" altLang="en-US" sz="3200" dirty="0"/>
              <a:t>题。</a:t>
            </a:r>
            <a:endParaRPr lang="zh-CN" altLang="zh-CN" sz="3200" dirty="0"/>
          </a:p>
        </p:txBody>
      </p:sp>
      <p:sp>
        <p:nvSpPr>
          <p:cNvPr id="109" name="TextBox 108"/>
          <p:cNvSpPr txBox="1"/>
          <p:nvPr/>
        </p:nvSpPr>
        <p:spPr>
          <a:xfrm>
            <a:off x="794568" y="471266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907242" y="26204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971600" y="272206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TextBox 113"/>
          <p:cNvSpPr txBox="1"/>
          <p:nvPr/>
        </p:nvSpPr>
        <p:spPr>
          <a:xfrm>
            <a:off x="2043451" y="221493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2157599" y="262912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6" name="直接连接符 115"/>
          <p:cNvCxnSpPr/>
          <p:nvPr/>
        </p:nvCxnSpPr>
        <p:spPr>
          <a:xfrm>
            <a:off x="2150125" y="272770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TextBox 117"/>
          <p:cNvSpPr txBox="1"/>
          <p:nvPr/>
        </p:nvSpPr>
        <p:spPr>
          <a:xfrm>
            <a:off x="3377579" y="2214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9" name="TextBox 118"/>
          <p:cNvSpPr txBox="1"/>
          <p:nvPr/>
        </p:nvSpPr>
        <p:spPr>
          <a:xfrm>
            <a:off x="3267587" y="26204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0" name="直接连接符 119"/>
          <p:cNvCxnSpPr/>
          <p:nvPr/>
        </p:nvCxnSpPr>
        <p:spPr>
          <a:xfrm>
            <a:off x="3383553" y="272206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TextBox 120"/>
          <p:cNvSpPr txBox="1"/>
          <p:nvPr/>
        </p:nvSpPr>
        <p:spPr>
          <a:xfrm>
            <a:off x="4745731" y="2214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2" name="TextBox 121"/>
          <p:cNvSpPr txBox="1"/>
          <p:nvPr/>
        </p:nvSpPr>
        <p:spPr>
          <a:xfrm>
            <a:off x="4745731" y="26469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3" name="直接连接符 122"/>
          <p:cNvCxnSpPr/>
          <p:nvPr/>
        </p:nvCxnSpPr>
        <p:spPr>
          <a:xfrm>
            <a:off x="4720348" y="2727706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/>
          <p:cNvSpPr txBox="1"/>
          <p:nvPr/>
        </p:nvSpPr>
        <p:spPr>
          <a:xfrm>
            <a:off x="5911568" y="22240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5911568" y="262956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5916704" y="273121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1860" y="1124744"/>
            <a:ext cx="896767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下面哪些分数在直线上能用同一个点表示？把它们在直线上表示出来。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7174696" y="22149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161087" y="26204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7179832" y="2722066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>
            <a:off x="907242" y="4793379"/>
            <a:ext cx="6904051" cy="0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991851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1010592" y="22048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69991" y="47126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4067274" y="4577354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020272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 flipV="1">
            <a:off x="7217555" y="4581128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1763688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555776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3347864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4880283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5652120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6444208" y="4577355"/>
            <a:ext cx="0" cy="216024"/>
          </a:xfrm>
          <a:prstGeom prst="line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1561273" y="47940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47664" y="51995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1566409" y="5301208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>
            <a:off x="2352684" y="47903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352684" y="51957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2357820" y="5297434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74"/>
          <p:cNvSpPr txBox="1"/>
          <p:nvPr/>
        </p:nvSpPr>
        <p:spPr>
          <a:xfrm>
            <a:off x="4687983" y="478844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4687983" y="52204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4662600" y="530120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1560265" y="362105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450273" y="40265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0" name="直接连接符 79"/>
          <p:cNvCxnSpPr/>
          <p:nvPr/>
        </p:nvCxnSpPr>
        <p:spPr>
          <a:xfrm>
            <a:off x="1566239" y="4128181"/>
            <a:ext cx="365807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2242361" y="39885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2306719" y="4090218"/>
            <a:ext cx="510864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2345711" y="35730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572000" y="364502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686148" y="405920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4678674" y="41577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72" grpId="0"/>
      <p:bldP spid="73" grpId="0"/>
      <p:bldP spid="75" grpId="0"/>
      <p:bldP spid="76" grpId="0"/>
      <p:bldP spid="78" grpId="0"/>
      <p:bldP spid="79" grpId="0"/>
      <p:bldP spid="81" grpId="0"/>
      <p:bldP spid="83" grpId="0"/>
      <p:bldP spid="84" grpId="0"/>
      <p:bldP spid="8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/>
          <p:cNvSpPr/>
          <p:nvPr/>
        </p:nvSpPr>
        <p:spPr>
          <a:xfrm>
            <a:off x="599628" y="5301208"/>
            <a:ext cx="13800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577531" y="5281697"/>
          <a:ext cx="5559760" cy="52356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94970"/>
                <a:gridCol w="694970"/>
                <a:gridCol w="694970"/>
                <a:gridCol w="694970"/>
                <a:gridCol w="694970"/>
                <a:gridCol w="694970"/>
                <a:gridCol w="694970"/>
                <a:gridCol w="694970"/>
              </a:tblGrid>
              <a:tr h="5235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矩形 11"/>
          <p:cNvSpPr/>
          <p:nvPr/>
        </p:nvSpPr>
        <p:spPr>
          <a:xfrm>
            <a:off x="539552" y="2060848"/>
            <a:ext cx="16561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576331" y="4149080"/>
            <a:ext cx="1368152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533197" y="2946417"/>
            <a:ext cx="1656184" cy="504056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9380" y="692696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教材第</a:t>
            </a:r>
            <a:r>
              <a:rPr lang="en-US" altLang="zh-CN" sz="3200" dirty="0"/>
              <a:t>59</a:t>
            </a:r>
            <a:r>
              <a:rPr lang="zh-CN" altLang="en-US" sz="3200" dirty="0"/>
              <a:t>页练习十四第</a:t>
            </a:r>
            <a:r>
              <a:rPr lang="en-US" altLang="zh-CN" sz="3200" dirty="0" smtClean="0"/>
              <a:t>8</a:t>
            </a:r>
            <a:r>
              <a:rPr lang="zh-CN" altLang="en-US" sz="3200" dirty="0" smtClean="0"/>
              <a:t>题</a:t>
            </a:r>
            <a:r>
              <a:rPr lang="zh-CN" altLang="en-US" sz="3200" dirty="0"/>
              <a:t>。</a:t>
            </a:r>
            <a:endParaRPr lang="zh-CN" altLang="zh-CN" sz="3200" dirty="0"/>
          </a:p>
        </p:txBody>
      </p:sp>
      <p:sp>
        <p:nvSpPr>
          <p:cNvPr id="111" name="TextBox 110"/>
          <p:cNvSpPr txBox="1"/>
          <p:nvPr/>
        </p:nvSpPr>
        <p:spPr>
          <a:xfrm>
            <a:off x="6443376" y="22063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12" name="直接连接符 111"/>
          <p:cNvCxnSpPr/>
          <p:nvPr/>
        </p:nvCxnSpPr>
        <p:spPr>
          <a:xfrm>
            <a:off x="6404384" y="2307983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1860" y="1124744"/>
            <a:ext cx="8967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涂色表示出与给定分数相等的分数。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443376" y="17907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6876256" y="427872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6837264" y="4380377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/>
          <p:cNvSpPr txBox="1"/>
          <p:nvPr/>
        </p:nvSpPr>
        <p:spPr>
          <a:xfrm>
            <a:off x="6876256" y="386317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5999806" y="2701131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99" name="直接连接符 98"/>
          <p:cNvCxnSpPr/>
          <p:nvPr/>
        </p:nvCxnSpPr>
        <p:spPr>
          <a:xfrm>
            <a:off x="6287838" y="3285906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矩形 99"/>
          <p:cNvSpPr/>
          <p:nvPr/>
        </p:nvSpPr>
        <p:spPr>
          <a:xfrm>
            <a:off x="5999806" y="3268484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101" name="矩形 100"/>
          <p:cNvSpPr/>
          <p:nvPr/>
        </p:nvSpPr>
        <p:spPr>
          <a:xfrm>
            <a:off x="6503862" y="5085184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cxnSp>
        <p:nvCxnSpPr>
          <p:cNvPr id="102" name="直接连接符 101"/>
          <p:cNvCxnSpPr/>
          <p:nvPr/>
        </p:nvCxnSpPr>
        <p:spPr>
          <a:xfrm>
            <a:off x="6791894" y="5669959"/>
            <a:ext cx="86409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矩形 102"/>
          <p:cNvSpPr/>
          <p:nvPr/>
        </p:nvSpPr>
        <p:spPr>
          <a:xfrm>
            <a:off x="6503862" y="5652537"/>
            <a:ext cx="13805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（    ）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41793" y="2060848"/>
          <a:ext cx="4931184" cy="5312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43728"/>
                <a:gridCol w="1643728"/>
                <a:gridCol w="1643728"/>
              </a:tblGrid>
              <a:tr h="53123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564399" y="4149080"/>
          <a:ext cx="5556548" cy="5269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89137"/>
                <a:gridCol w="1389137"/>
                <a:gridCol w="1389137"/>
                <a:gridCol w="1389137"/>
              </a:tblGrid>
              <a:tr h="52691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533197" y="2951272"/>
          <a:ext cx="4977006" cy="5074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29501"/>
                <a:gridCol w="829501"/>
                <a:gridCol w="829501"/>
                <a:gridCol w="829501"/>
                <a:gridCol w="829501"/>
                <a:gridCol w="829501"/>
              </a:tblGrid>
              <a:tr h="50749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6" name="TextBox 105"/>
          <p:cNvSpPr txBox="1"/>
          <p:nvPr/>
        </p:nvSpPr>
        <p:spPr>
          <a:xfrm>
            <a:off x="6483200" y="270892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6483200" y="32762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6987256" y="50851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6987256" y="565253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05" grpId="0" animBg="1"/>
      <p:bldP spid="106" grpId="0"/>
      <p:bldP spid="107" grpId="0"/>
      <p:bldP spid="108" grpId="0"/>
      <p:bldP spid="1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4">
            <a:hlinkClick r:id="rId2" action="ppaction://hlinksldjump"/>
          </p:cNvPr>
          <p:cNvPicPr>
            <a:picLocks noChangeArrowheads="1"/>
          </p:cNvPicPr>
          <p:nvPr/>
        </p:nvPicPr>
        <p:blipFill>
          <a:blip r:embed="rId3" cstate="print">
            <a:clrChange>
              <a:clrFrom>
                <a:srgbClr val="0078AA"/>
              </a:clrFrom>
              <a:clrTo>
                <a:srgbClr val="0078A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574" y="5949280"/>
            <a:ext cx="1655762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 Box 18">
            <a:hlinkClick r:id="" action="ppaction://hlinkshowjump?jump=firstslide">
              <a:snd r:embed="rId4" name="suction.wav"/>
            </a:hlinkClick>
          </p:cNvPr>
          <p:cNvSpPr txBox="1">
            <a:spLocks noChangeArrowheads="1"/>
          </p:cNvSpPr>
          <p:nvPr/>
        </p:nvSpPr>
        <p:spPr bwMode="auto">
          <a:xfrm>
            <a:off x="5939527" y="6307959"/>
            <a:ext cx="16129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返回目录</a:t>
            </a:r>
            <a:endParaRPr lang="zh-CN" altLang="en-US" sz="1800" b="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380" y="692696"/>
            <a:ext cx="56589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教材第</a:t>
            </a:r>
            <a:r>
              <a:rPr lang="en-US" altLang="zh-CN" sz="3200" dirty="0"/>
              <a:t>59</a:t>
            </a:r>
            <a:r>
              <a:rPr lang="zh-CN" altLang="en-US" sz="3200" dirty="0"/>
              <a:t>页练习十四</a:t>
            </a:r>
            <a:r>
              <a:rPr lang="zh-CN" altLang="en-US" sz="3200" dirty="0" smtClean="0"/>
              <a:t>第</a:t>
            </a:r>
            <a:r>
              <a:rPr lang="en-US" altLang="zh-CN" sz="3200" dirty="0" smtClean="0"/>
              <a:t>9</a:t>
            </a:r>
            <a:r>
              <a:rPr lang="zh-CN" altLang="en-US" sz="3200" dirty="0" smtClean="0"/>
              <a:t>题</a:t>
            </a:r>
            <a:r>
              <a:rPr lang="zh-CN" altLang="en-US" sz="3200" dirty="0"/>
              <a:t>。</a:t>
            </a:r>
            <a:endParaRPr lang="zh-CN" altLang="zh-CN" sz="3200" dirty="0"/>
          </a:p>
        </p:txBody>
      </p:sp>
      <p:sp>
        <p:nvSpPr>
          <p:cNvPr id="63" name="TextBox 62"/>
          <p:cNvSpPr txBox="1"/>
          <p:nvPr/>
        </p:nvSpPr>
        <p:spPr>
          <a:xfrm>
            <a:off x="506536" y="21883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7" name="直接连接符 66"/>
          <p:cNvCxnSpPr/>
          <p:nvPr/>
        </p:nvCxnSpPr>
        <p:spPr>
          <a:xfrm>
            <a:off x="467544" y="2290018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>
            <a:off x="31860" y="1124744"/>
            <a:ext cx="8967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在下面的括号里填上适当 的数。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06536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637316" y="170606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2962441" y="22048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86496" y="192554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658664" y="219571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1331998" y="2276430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矩形 89"/>
          <p:cNvSpPr/>
          <p:nvPr/>
        </p:nvSpPr>
        <p:spPr>
          <a:xfrm>
            <a:off x="2339752" y="19342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1327937" y="170080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749848" y="2285583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2744498" y="219615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056552" y="1764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4982368" y="21883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5031350" y="2290018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5070342" y="177281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5550302" y="192554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6134496" y="176410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1" name="直接连接符 100"/>
          <p:cNvCxnSpPr/>
          <p:nvPr/>
        </p:nvCxnSpPr>
        <p:spPr>
          <a:xfrm>
            <a:off x="5895804" y="2276430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矩形 101"/>
          <p:cNvSpPr/>
          <p:nvPr/>
        </p:nvSpPr>
        <p:spPr>
          <a:xfrm>
            <a:off x="6903558" y="193425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5891743" y="2196153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04" name="直接连接符 103"/>
          <p:cNvCxnSpPr/>
          <p:nvPr/>
        </p:nvCxnSpPr>
        <p:spPr>
          <a:xfrm>
            <a:off x="7313654" y="2285583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7312007" y="1700808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06" name="TextBox 105"/>
          <p:cNvSpPr txBox="1"/>
          <p:nvPr/>
        </p:nvSpPr>
        <p:spPr>
          <a:xfrm>
            <a:off x="7528031" y="21961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07" name="TextBox 106"/>
          <p:cNvSpPr txBox="1"/>
          <p:nvPr/>
        </p:nvSpPr>
        <p:spPr>
          <a:xfrm>
            <a:off x="395536" y="37725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8" name="直接连接符 107"/>
          <p:cNvCxnSpPr/>
          <p:nvPr/>
        </p:nvCxnSpPr>
        <p:spPr>
          <a:xfrm>
            <a:off x="467544" y="3874194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/>
          <p:cNvSpPr txBox="1"/>
          <p:nvPr/>
        </p:nvSpPr>
        <p:spPr>
          <a:xfrm>
            <a:off x="395536" y="33569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986496" y="35097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17" name="TextBox 116"/>
          <p:cNvSpPr txBox="1"/>
          <p:nvPr/>
        </p:nvSpPr>
        <p:spPr>
          <a:xfrm>
            <a:off x="1658664" y="37798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24" name="直接连接符 123"/>
          <p:cNvCxnSpPr/>
          <p:nvPr/>
        </p:nvCxnSpPr>
        <p:spPr>
          <a:xfrm>
            <a:off x="1331998" y="3860606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矩形 124"/>
          <p:cNvSpPr/>
          <p:nvPr/>
        </p:nvSpPr>
        <p:spPr>
          <a:xfrm>
            <a:off x="2339752" y="351843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1327937" y="328498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0" name="直接连接符 129"/>
          <p:cNvCxnSpPr/>
          <p:nvPr/>
        </p:nvCxnSpPr>
        <p:spPr>
          <a:xfrm>
            <a:off x="2749848" y="386975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130"/>
          <p:cNvSpPr txBox="1"/>
          <p:nvPr/>
        </p:nvSpPr>
        <p:spPr>
          <a:xfrm>
            <a:off x="2744498" y="378032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2" name="TextBox 131"/>
          <p:cNvSpPr txBox="1"/>
          <p:nvPr/>
        </p:nvSpPr>
        <p:spPr>
          <a:xfrm>
            <a:off x="2962441" y="33482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3" name="TextBox 132"/>
          <p:cNvSpPr txBox="1"/>
          <p:nvPr/>
        </p:nvSpPr>
        <p:spPr>
          <a:xfrm>
            <a:off x="5118751" y="37725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4" name="直接连接符 133"/>
          <p:cNvCxnSpPr/>
          <p:nvPr/>
        </p:nvCxnSpPr>
        <p:spPr>
          <a:xfrm>
            <a:off x="5079759" y="3874194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TextBox 134"/>
          <p:cNvSpPr txBox="1"/>
          <p:nvPr/>
        </p:nvSpPr>
        <p:spPr>
          <a:xfrm>
            <a:off x="5118751" y="33569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36" name="矩形 135"/>
          <p:cNvSpPr/>
          <p:nvPr/>
        </p:nvSpPr>
        <p:spPr>
          <a:xfrm>
            <a:off x="5598711" y="350971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6134496" y="37798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38" name="直接连接符 137"/>
          <p:cNvCxnSpPr/>
          <p:nvPr/>
        </p:nvCxnSpPr>
        <p:spPr>
          <a:xfrm>
            <a:off x="5944213" y="3860606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矩形 138"/>
          <p:cNvSpPr/>
          <p:nvPr/>
        </p:nvSpPr>
        <p:spPr>
          <a:xfrm>
            <a:off x="6951967" y="351843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0" name="TextBox 139"/>
          <p:cNvSpPr txBox="1"/>
          <p:nvPr/>
        </p:nvSpPr>
        <p:spPr>
          <a:xfrm>
            <a:off x="5940152" y="3284984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41" name="直接连接符 140"/>
          <p:cNvCxnSpPr/>
          <p:nvPr/>
        </p:nvCxnSpPr>
        <p:spPr>
          <a:xfrm>
            <a:off x="7362063" y="386975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TextBox 141"/>
          <p:cNvSpPr txBox="1"/>
          <p:nvPr/>
        </p:nvSpPr>
        <p:spPr>
          <a:xfrm>
            <a:off x="7356713" y="3780329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7574656" y="33482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4" name="TextBox 143"/>
          <p:cNvSpPr txBox="1"/>
          <p:nvPr/>
        </p:nvSpPr>
        <p:spPr>
          <a:xfrm>
            <a:off x="395536" y="51406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5" name="直接连接符 144"/>
          <p:cNvCxnSpPr/>
          <p:nvPr/>
        </p:nvCxnSpPr>
        <p:spPr>
          <a:xfrm>
            <a:off x="444518" y="524234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/>
          <p:cNvSpPr txBox="1"/>
          <p:nvPr/>
        </p:nvSpPr>
        <p:spPr>
          <a:xfrm>
            <a:off x="483510" y="47251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47" name="矩形 146"/>
          <p:cNvSpPr/>
          <p:nvPr/>
        </p:nvSpPr>
        <p:spPr>
          <a:xfrm>
            <a:off x="963470" y="487787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1619672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49" name="直接连接符 148"/>
          <p:cNvCxnSpPr/>
          <p:nvPr/>
        </p:nvCxnSpPr>
        <p:spPr>
          <a:xfrm>
            <a:off x="1308972" y="5228758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0" name="矩形 149"/>
          <p:cNvSpPr/>
          <p:nvPr/>
        </p:nvSpPr>
        <p:spPr>
          <a:xfrm>
            <a:off x="2316726" y="488658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304911" y="514848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2726822" y="5237911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2725175" y="465313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3026816" y="514848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6405713" y="51406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>
            <a:off x="6382687" y="524234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7" name="TextBox 156"/>
          <p:cNvSpPr txBox="1"/>
          <p:nvPr/>
        </p:nvSpPr>
        <p:spPr>
          <a:xfrm>
            <a:off x="6421679" y="472514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58" name="矩形 157"/>
          <p:cNvSpPr/>
          <p:nvPr/>
        </p:nvSpPr>
        <p:spPr>
          <a:xfrm>
            <a:off x="5943855" y="487787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246801" y="471643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60" name="直接连接符 159"/>
          <p:cNvCxnSpPr/>
          <p:nvPr/>
        </p:nvCxnSpPr>
        <p:spPr>
          <a:xfrm>
            <a:off x="4936101" y="5228758"/>
            <a:ext cx="1007754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矩形 160"/>
          <p:cNvSpPr/>
          <p:nvPr/>
        </p:nvSpPr>
        <p:spPr>
          <a:xfrm>
            <a:off x="6857657" y="488658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4932040" y="5148481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7267753" y="5237911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TextBox 163"/>
          <p:cNvSpPr txBox="1"/>
          <p:nvPr/>
        </p:nvSpPr>
        <p:spPr>
          <a:xfrm>
            <a:off x="7266106" y="4653136"/>
            <a:ext cx="1011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65" name="TextBox 164"/>
          <p:cNvSpPr txBox="1"/>
          <p:nvPr/>
        </p:nvSpPr>
        <p:spPr>
          <a:xfrm>
            <a:off x="7485833" y="51484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166" name="TextBox 165"/>
          <p:cNvSpPr txBox="1"/>
          <p:nvPr/>
        </p:nvSpPr>
        <p:spPr>
          <a:xfrm>
            <a:off x="6087871" y="220486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7528031" y="17008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1658664" y="328498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2962441" y="37890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6147366" y="328498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7574656" y="378904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1619672" y="515719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3026816" y="465313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126384" y="515719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7575485" y="469293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38925" y="1281094"/>
            <a:ext cx="8681547" cy="795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600" dirty="0">
                <a:solidFill>
                  <a:srgbClr val="000000"/>
                </a:solidFill>
              </a:rPr>
              <a:t>知道了分数的基本</a:t>
            </a:r>
            <a:r>
              <a:rPr lang="zh-CN" altLang="en-US" sz="3600" dirty="0" smtClean="0">
                <a:solidFill>
                  <a:srgbClr val="000000"/>
                </a:solidFill>
              </a:rPr>
              <a:t>性质。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11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课 堂 小 结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grpSp>
        <p:nvGrpSpPr>
          <p:cNvPr id="14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5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52894" y="4178599"/>
            <a:ext cx="8712968" cy="1626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600" dirty="0">
                <a:solidFill>
                  <a:srgbClr val="000000"/>
                </a:solidFill>
              </a:rPr>
              <a:t>会根据分数的基本性质</a:t>
            </a:r>
            <a:r>
              <a:rPr lang="en-US" altLang="zh-CN" sz="3600" dirty="0">
                <a:solidFill>
                  <a:srgbClr val="000000"/>
                </a:solidFill>
              </a:rPr>
              <a:t>,</a:t>
            </a:r>
            <a:r>
              <a:rPr lang="zh-CN" altLang="en-US" sz="3600" dirty="0">
                <a:solidFill>
                  <a:srgbClr val="000000"/>
                </a:solidFill>
              </a:rPr>
              <a:t>把分数化成分母不同而大小不变的分数。</a:t>
            </a:r>
            <a:endParaRPr lang="zh-CN" altLang="zh-CN" sz="36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467544" y="1817545"/>
            <a:ext cx="8064896" cy="2480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6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分数的分子和分母同时乘或除以</a:t>
            </a:r>
            <a:r>
              <a:rPr lang="zh-CN" altLang="en-US" sz="3600" b="1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相同的</a:t>
            </a:r>
            <a:r>
              <a:rPr lang="zh-CN" altLang="en-US" sz="36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除外</a:t>
            </a:r>
            <a:r>
              <a:rPr lang="en-US" altLang="zh-CN" sz="3600" dirty="0">
                <a:solidFill>
                  <a:srgbClr val="C00000"/>
                </a:solidFill>
                <a:latin typeface="Times New Roman" panose="02020603050405020304" pitchFamily="18" charset="0"/>
              </a:rPr>
              <a:t>)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分数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的大小不变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600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这叫做</a:t>
            </a:r>
            <a:r>
              <a:rPr lang="zh-CN" altLang="en-US" sz="3600" dirty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分数的基本</a:t>
            </a:r>
            <a:r>
              <a:rPr lang="zh-CN" altLang="en-US" sz="36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性质。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7"/>
          <p:cNvGrpSpPr/>
          <p:nvPr/>
        </p:nvGrpSpPr>
        <p:grpSpPr bwMode="auto">
          <a:xfrm>
            <a:off x="1403350" y="1268413"/>
            <a:ext cx="1800225" cy="792162"/>
            <a:chOff x="1066" y="2795"/>
            <a:chExt cx="1134" cy="499"/>
          </a:xfrm>
        </p:grpSpPr>
        <p:sp>
          <p:nvSpPr>
            <p:cNvPr id="22533" name="AutoShape 1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4" name="Text Box 14">
              <a:hlinkClick r:id="" action="ppaction://hlinkshowjump?jump=nextslide"/>
            </p:cNvPr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" name="Group 18"/>
          <p:cNvGrpSpPr/>
          <p:nvPr/>
        </p:nvGrpSpPr>
        <p:grpSpPr bwMode="auto">
          <a:xfrm>
            <a:off x="4427538" y="1268413"/>
            <a:ext cx="1800225" cy="792162"/>
            <a:chOff x="3016" y="2750"/>
            <a:chExt cx="1134" cy="499"/>
          </a:xfrm>
        </p:grpSpPr>
        <p:sp>
          <p:nvSpPr>
            <p:cNvPr id="22536" name="AutoShape 15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22537" name="Text Box 16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 dirty="0">
                  <a:latin typeface="楷体_GB2312" pitchFamily="49" charset="-122"/>
                  <a:ea typeface="楷体_GB2312" pitchFamily="49" charset="-122"/>
                </a:rPr>
                <a:t>2</a:t>
              </a:r>
            </a:p>
          </p:txBody>
        </p:sp>
      </p:grpSp>
      <p:grpSp>
        <p:nvGrpSpPr>
          <p:cNvPr id="1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18" name="Picture 34">
              <a:hlinkClick r:id="rId3" action="ppaction://hlinksldjump"/>
            </p:cNvPr>
            <p:cNvPicPr>
              <a:picLocks noChangeArrowheads="1"/>
            </p:cNvPicPr>
            <p:nvPr/>
          </p:nvPicPr>
          <p:blipFill>
            <a:blip r:embed="rId4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8">
              <a:hlinkClick r:id="" action="ppaction://hlinkshowjump?jump=firstslide">
                <a:snd r:embed="rId5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  <p:sp>
        <p:nvSpPr>
          <p:cNvPr id="21" name="云形标注 20"/>
          <p:cNvSpPr/>
          <p:nvPr/>
        </p:nvSpPr>
        <p:spPr>
          <a:xfrm>
            <a:off x="1285852" y="2928934"/>
            <a:ext cx="4714908" cy="1428760"/>
          </a:xfrm>
          <a:prstGeom prst="cloudCallout">
            <a:avLst>
              <a:gd name="adj1" fmla="val 63728"/>
              <a:gd name="adj2" fmla="val -1806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让我仔细想一想！</a:t>
            </a:r>
            <a:endParaRPr lang="zh-CN" altLang="en-US" sz="32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Group 8"/>
          <p:cNvGrpSpPr/>
          <p:nvPr/>
        </p:nvGrpSpPr>
        <p:grpSpPr bwMode="auto">
          <a:xfrm>
            <a:off x="6551613" y="44450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 smtClean="0">
                  <a:latin typeface="Arial" panose="020B0604020202020204" pitchFamily="34" charset="0"/>
                  <a:ea typeface="黑体" panose="02010609060101010101" pitchFamily="49" charset="-122"/>
                </a:rPr>
                <a:t>作 业 设 计</a:t>
              </a:r>
              <a:endParaRPr lang="zh-CN" altLang="en-US" sz="3200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</p:grp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00"/>
              </a:clrFrom>
              <a:clrTo>
                <a:srgbClr val="FFFF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 flipH="1">
            <a:off x="6768455" y="2551790"/>
            <a:ext cx="1358040" cy="24936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38"/>
          <p:cNvGrpSpPr/>
          <p:nvPr/>
        </p:nvGrpSpPr>
        <p:grpSpPr bwMode="auto">
          <a:xfrm>
            <a:off x="3347864" y="188640"/>
            <a:ext cx="1800225" cy="792162"/>
            <a:chOff x="1066" y="2795"/>
            <a:chExt cx="1134" cy="499"/>
          </a:xfrm>
        </p:grpSpPr>
        <p:sp>
          <p:nvSpPr>
            <p:cNvPr id="29" name="AutoShape 39"/>
            <p:cNvSpPr>
              <a:spLocks noChangeArrowheads="1"/>
            </p:cNvSpPr>
            <p:nvPr/>
          </p:nvSpPr>
          <p:spPr bwMode="auto">
            <a:xfrm>
              <a:off x="1066" y="2795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30" name="Text Box 40"/>
            <p:cNvSpPr txBox="1">
              <a:spLocks noChangeArrowheads="1"/>
            </p:cNvSpPr>
            <p:nvPr/>
          </p:nvSpPr>
          <p:spPr bwMode="auto">
            <a:xfrm>
              <a:off x="1156" y="2840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>
                  <a:latin typeface="楷体_GB2312" pitchFamily="49" charset="-122"/>
                  <a:ea typeface="楷体_GB2312" pitchFamily="49" charset="-122"/>
                </a:rPr>
                <a:t>作业</a:t>
              </a:r>
              <a:r>
                <a:rPr lang="en-US" altLang="zh-CN" sz="3200">
                  <a:latin typeface="楷体_GB2312" pitchFamily="49" charset="-122"/>
                  <a:ea typeface="楷体_GB2312" pitchFamily="49" charset="-122"/>
                </a:rPr>
                <a:t>1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107504" y="800745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页练习十四第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630242" y="33028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637715" y="37803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2630241" y="38789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3059832" y="35821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414565" y="3771618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5×2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439948" y="3870201"/>
            <a:ext cx="9193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4427984" y="3573016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784707" y="328498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690633" y="376246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4784706" y="3861048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728433" y="5373216"/>
            <a:ext cx="512832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答：两个小组的人数相等</a:t>
            </a:r>
            <a:r>
              <a:rPr lang="zh-CN" altLang="zh-CN" sz="3200" dirty="0" smtClean="0">
                <a:solidFill>
                  <a:srgbClr val="FF0000"/>
                </a:solidFill>
              </a:rPr>
              <a:t>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30421" y="1382090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4.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我们班   的同学参加了舞蹈小组，  的同学参加了书法小组，哪个小组的人数多？</a:t>
            </a:r>
            <a:endParaRPr lang="zh-CN" altLang="en-US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1952211" y="134076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968381" y="17641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952210" y="185514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6856761" y="131025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761931" y="175021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6856760" y="182222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3414565" y="3356992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2×2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5" name="TextBox 41"/>
          <p:cNvSpPr txBox="1"/>
          <p:nvPr/>
        </p:nvSpPr>
        <p:spPr>
          <a:xfrm>
            <a:off x="2663369" y="4360748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6" name="TextBox 42"/>
          <p:cNvSpPr txBox="1"/>
          <p:nvPr/>
        </p:nvSpPr>
        <p:spPr>
          <a:xfrm>
            <a:off x="2670842" y="4838229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2663368" y="49368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3092959" y="464006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6" name="TextBox 44"/>
          <p:cNvSpPr txBox="1"/>
          <p:nvPr/>
        </p:nvSpPr>
        <p:spPr>
          <a:xfrm>
            <a:off x="3530213" y="436668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7" name="TextBox 45"/>
          <p:cNvSpPr txBox="1"/>
          <p:nvPr/>
        </p:nvSpPr>
        <p:spPr>
          <a:xfrm>
            <a:off x="3436139" y="484416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3530212" y="494274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3" grpId="0"/>
      <p:bldP spid="23" grpId="0"/>
      <p:bldP spid="31" grpId="0"/>
      <p:bldP spid="45" grpId="0"/>
      <p:bldP spid="46" grpId="0"/>
      <p:bldP spid="4" grpId="0"/>
      <p:bldP spid="56" grpId="0"/>
      <p:bldP spid="25" grpId="0"/>
      <p:bldP spid="26" grpId="0"/>
      <p:bldP spid="32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8"/>
          <p:cNvGrpSpPr/>
          <p:nvPr/>
        </p:nvGrpSpPr>
        <p:grpSpPr bwMode="auto">
          <a:xfrm>
            <a:off x="6407151" y="179117"/>
            <a:ext cx="2592387" cy="1008063"/>
            <a:chOff x="0" y="0"/>
            <a:chExt cx="1633" cy="635"/>
          </a:xfrm>
        </p:grpSpPr>
        <p:pic>
          <p:nvPicPr>
            <p:cNvPr id="23" name="Picture 9" descr="1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633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"/>
            <p:cNvSpPr txBox="1">
              <a:spLocks noChangeArrowheads="1"/>
            </p:cNvSpPr>
            <p:nvPr/>
          </p:nvSpPr>
          <p:spPr bwMode="auto">
            <a:xfrm>
              <a:off x="45" y="0"/>
              <a:ext cx="1497" cy="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03" tIns="45700" rIns="91403" bIns="45700" anchor="ctr"/>
            <a:lstStyle>
              <a:lvl1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defTabSz="923925"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defTabSz="923925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400" b="1">
                  <a:solidFill>
                    <a:srgbClr val="CC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/>
              <a:r>
                <a:rPr lang="zh-CN" altLang="en-US" sz="3200" dirty="0">
                  <a:latin typeface="Arial" panose="020B0604020202020204" pitchFamily="34" charset="0"/>
                  <a:ea typeface="黑体" panose="02010609060101010101" pitchFamily="49" charset="-122"/>
                </a:rPr>
                <a:t>学 习 新 知</a:t>
              </a:r>
            </a:p>
          </p:txBody>
        </p:sp>
      </p:grpSp>
      <p:sp>
        <p:nvSpPr>
          <p:cNvPr id="52" name="TextBox 14"/>
          <p:cNvSpPr txBox="1"/>
          <p:nvPr/>
        </p:nvSpPr>
        <p:spPr>
          <a:xfrm>
            <a:off x="395536" y="1028391"/>
            <a:ext cx="779186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240"/>
              </a:lnSpc>
            </a:pP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(1)150÷50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的商是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如果被除数和除数都扩大到原来的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倍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如果被除数和除数都缩小到原来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   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商是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3797064" y="1023730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64720" y="1511533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54619" y="2048697"/>
            <a:ext cx="504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40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2684575"/>
            <a:ext cx="536408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用分数表示下面算式的商</a:t>
            </a:r>
            <a:r>
              <a:rPr lang="zh-CN" altLang="zh-CN" sz="3200" dirty="0" smtClean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。</a:t>
            </a:r>
            <a:r>
              <a:rPr lang="zh-CN" altLang="zh-CN" sz="3200" i="1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　　　　　　</a:t>
            </a:r>
            <a:endParaRPr lang="zh-CN" altLang="zh-CN" sz="3200" dirty="0">
              <a:solidFill>
                <a:srgbClr val="000000"/>
              </a:solidFill>
              <a:effectLst/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7816" y="3281581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1÷5=</a:t>
            </a:r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3166731" y="3281581"/>
            <a:ext cx="125386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4÷7=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5181108" y="3281582"/>
            <a:ext cx="14847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8÷9=</a:t>
            </a:r>
            <a:endParaRPr lang="zh-CN" altLang="zh-CN" sz="3200" dirty="0">
              <a:solidFill>
                <a:srgbClr val="000000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TextBox 16"/>
          <p:cNvSpPr txBox="1"/>
          <p:nvPr/>
        </p:nvSpPr>
        <p:spPr>
          <a:xfrm>
            <a:off x="1883916" y="3086824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4" name="TextBox 17"/>
          <p:cNvSpPr txBox="1"/>
          <p:nvPr/>
        </p:nvSpPr>
        <p:spPr>
          <a:xfrm>
            <a:off x="1883916" y="349229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883916" y="3593951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6"/>
          <p:cNvSpPr txBox="1"/>
          <p:nvPr/>
        </p:nvSpPr>
        <p:spPr>
          <a:xfrm>
            <a:off x="4375541" y="30626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4375541" y="346813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4375541" y="3569784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6"/>
          <p:cNvSpPr txBox="1"/>
          <p:nvPr/>
        </p:nvSpPr>
        <p:spPr>
          <a:xfrm>
            <a:off x="6700826" y="306265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0" name="TextBox 17"/>
          <p:cNvSpPr txBox="1"/>
          <p:nvPr/>
        </p:nvSpPr>
        <p:spPr>
          <a:xfrm>
            <a:off x="6700826" y="3468130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</a:t>
            </a:r>
            <a:endParaRPr lang="zh-CN" altLang="en-US" sz="3200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700826" y="3569784"/>
            <a:ext cx="357190" cy="1476"/>
          </a:xfrm>
          <a:prstGeom prst="line">
            <a:avLst/>
          </a:prstGeom>
          <a:ln w="28575" cmpd="sng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617816" y="3908711"/>
            <a:ext cx="56669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为什么第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题中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个空都填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呢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5" name="TextBox 16"/>
          <p:cNvSpPr txBox="1"/>
          <p:nvPr/>
        </p:nvSpPr>
        <p:spPr>
          <a:xfrm>
            <a:off x="4545396" y="1892487"/>
            <a:ext cx="3658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26" name="TextBox 17"/>
          <p:cNvSpPr txBox="1"/>
          <p:nvPr/>
        </p:nvSpPr>
        <p:spPr>
          <a:xfrm>
            <a:off x="4427984" y="2297960"/>
            <a:ext cx="5469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/>
                </a:solidFill>
                <a:latin typeface="+mn-ea"/>
                <a:ea typeface="+mn-ea"/>
              </a:rPr>
              <a:t>10</a:t>
            </a:r>
            <a:endParaRPr lang="zh-CN" altLang="en-US" sz="28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4545396" y="2399614"/>
            <a:ext cx="357190" cy="1476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354535" y="4428401"/>
            <a:ext cx="8381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除法里被除数和除数同时乘或除以同一个不为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0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的数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它们的商不变。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Times New Roman" panose="02020603050405020304" pitchFamily="18" charset="0"/>
              </a:rPr>
              <a:t>（商不变的性质）</a:t>
            </a:r>
            <a:endParaRPr lang="zh-CN" altLang="en-US" sz="3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7816" y="5580529"/>
            <a:ext cx="77706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在分数里是不是也有类似的性质存在呢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?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071538" y="50004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思考下面的问题。</a:t>
            </a:r>
            <a:endParaRPr lang="zh-CN" altLang="en-US" sz="3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2" grpId="0"/>
      <p:bldP spid="4" grpId="0"/>
      <p:bldP spid="5" grpId="0"/>
      <p:bldP spid="6" grpId="0"/>
      <p:bldP spid="13" grpId="0"/>
      <p:bldP spid="14" grpId="0"/>
      <p:bldP spid="16" grpId="0"/>
      <p:bldP spid="17" grpId="0"/>
      <p:bldP spid="19" grpId="0"/>
      <p:bldP spid="20" grpId="0"/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642910" y="500042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58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页练习十四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第</a:t>
            </a:r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7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41" y="1502145"/>
            <a:ext cx="925125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7.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把下面的分数化成分母是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而大小不变的分数。</a:t>
            </a:r>
            <a:endParaRPr lang="zh-CN" altLang="en-US" sz="3200" dirty="0"/>
          </a:p>
        </p:txBody>
      </p:sp>
      <p:sp>
        <p:nvSpPr>
          <p:cNvPr id="70" name="TextBox 69"/>
          <p:cNvSpPr txBox="1"/>
          <p:nvPr/>
        </p:nvSpPr>
        <p:spPr>
          <a:xfrm>
            <a:off x="614018" y="21241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621491" y="25561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614017" y="2654776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1043608" y="23580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1398341" y="2547482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2×5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1423724" y="2646065"/>
            <a:ext cx="9193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2411760" y="23488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674409" y="21241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674409" y="25383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2768482" y="26369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/>
          <p:cNvSpPr txBox="1"/>
          <p:nvPr/>
        </p:nvSpPr>
        <p:spPr>
          <a:xfrm>
            <a:off x="1398341" y="2132856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3×5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652121" y="21241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659594" y="255619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5652120" y="2654776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2" name="矩形 141"/>
          <p:cNvSpPr/>
          <p:nvPr/>
        </p:nvSpPr>
        <p:spPr>
          <a:xfrm>
            <a:off x="6081711" y="23580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3" name="TextBox 142"/>
          <p:cNvSpPr txBox="1"/>
          <p:nvPr/>
        </p:nvSpPr>
        <p:spPr>
          <a:xfrm>
            <a:off x="6436444" y="2547482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5×2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4" name="直接连接符 143"/>
          <p:cNvCxnSpPr/>
          <p:nvPr/>
        </p:nvCxnSpPr>
        <p:spPr>
          <a:xfrm>
            <a:off x="6461827" y="2646065"/>
            <a:ext cx="9193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矩形 144"/>
          <p:cNvSpPr/>
          <p:nvPr/>
        </p:nvSpPr>
        <p:spPr>
          <a:xfrm>
            <a:off x="7449863" y="234888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7806586" y="212414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47" name="TextBox 146"/>
          <p:cNvSpPr txBox="1"/>
          <p:nvPr/>
        </p:nvSpPr>
        <p:spPr>
          <a:xfrm>
            <a:off x="7712512" y="25383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48" name="直接连接符 147"/>
          <p:cNvCxnSpPr/>
          <p:nvPr/>
        </p:nvCxnSpPr>
        <p:spPr>
          <a:xfrm>
            <a:off x="7806585" y="263691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436444" y="2132856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1×2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611561" y="356430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539552" y="399635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52" name="直接连接符 151"/>
          <p:cNvCxnSpPr/>
          <p:nvPr/>
        </p:nvCxnSpPr>
        <p:spPr>
          <a:xfrm>
            <a:off x="611560" y="4094936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矩形 152"/>
          <p:cNvSpPr/>
          <p:nvPr/>
        </p:nvSpPr>
        <p:spPr>
          <a:xfrm>
            <a:off x="1041151" y="379819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1395884" y="3987642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20÷2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5" name="直接连接符 154"/>
          <p:cNvCxnSpPr/>
          <p:nvPr/>
        </p:nvCxnSpPr>
        <p:spPr>
          <a:xfrm>
            <a:off x="1421267" y="4086225"/>
            <a:ext cx="118296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矩形 155"/>
          <p:cNvSpPr/>
          <p:nvPr/>
        </p:nvSpPr>
        <p:spPr>
          <a:xfrm>
            <a:off x="2555776" y="378904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2915816" y="356430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2818425" y="397848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59" name="直接连接符 158"/>
          <p:cNvCxnSpPr/>
          <p:nvPr/>
        </p:nvCxnSpPr>
        <p:spPr>
          <a:xfrm>
            <a:off x="2912498" y="4077072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TextBox 159"/>
          <p:cNvSpPr txBox="1"/>
          <p:nvPr/>
        </p:nvSpPr>
        <p:spPr>
          <a:xfrm>
            <a:off x="1542357" y="3573016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6÷2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554729" y="35010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24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5580112" y="39243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30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5652120" y="4022928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5" name="矩形 174"/>
          <p:cNvSpPr/>
          <p:nvPr/>
        </p:nvSpPr>
        <p:spPr>
          <a:xfrm>
            <a:off x="6081711" y="372618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6436444" y="3915634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30÷3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77" name="直接连接符 176"/>
          <p:cNvCxnSpPr/>
          <p:nvPr/>
        </p:nvCxnSpPr>
        <p:spPr>
          <a:xfrm>
            <a:off x="6461827" y="4014217"/>
            <a:ext cx="118296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矩形 177"/>
          <p:cNvSpPr/>
          <p:nvPr/>
        </p:nvSpPr>
        <p:spPr>
          <a:xfrm>
            <a:off x="7596336" y="371703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7956376" y="34922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7858985" y="390648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1" name="直接连接符 180"/>
          <p:cNvCxnSpPr/>
          <p:nvPr/>
        </p:nvCxnSpPr>
        <p:spPr>
          <a:xfrm>
            <a:off x="7953058" y="400506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TextBox 181"/>
          <p:cNvSpPr txBox="1"/>
          <p:nvPr/>
        </p:nvSpPr>
        <p:spPr>
          <a:xfrm>
            <a:off x="6444208" y="3501008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24÷3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83" name="TextBox 182"/>
          <p:cNvSpPr txBox="1"/>
          <p:nvPr/>
        </p:nvSpPr>
        <p:spPr>
          <a:xfrm>
            <a:off x="539552" y="507647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539552" y="550852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50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185" name="直接连接符 184"/>
          <p:cNvCxnSpPr/>
          <p:nvPr/>
        </p:nvCxnSpPr>
        <p:spPr>
          <a:xfrm>
            <a:off x="611560" y="5607104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6" name="矩形 185"/>
          <p:cNvSpPr/>
          <p:nvPr/>
        </p:nvSpPr>
        <p:spPr>
          <a:xfrm>
            <a:off x="1041151" y="531036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1403648" y="5499810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50÷5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88" name="直接连接符 187"/>
          <p:cNvCxnSpPr/>
          <p:nvPr/>
        </p:nvCxnSpPr>
        <p:spPr>
          <a:xfrm>
            <a:off x="1421267" y="5598393"/>
            <a:ext cx="118296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矩形 188"/>
          <p:cNvSpPr/>
          <p:nvPr/>
        </p:nvSpPr>
        <p:spPr>
          <a:xfrm>
            <a:off x="2555776" y="530120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2915816" y="507647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2818425" y="54906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192" name="直接连接符 191"/>
          <p:cNvCxnSpPr/>
          <p:nvPr/>
        </p:nvCxnSpPr>
        <p:spPr>
          <a:xfrm>
            <a:off x="2912498" y="558924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TextBox 192"/>
          <p:cNvSpPr txBox="1"/>
          <p:nvPr/>
        </p:nvSpPr>
        <p:spPr>
          <a:xfrm>
            <a:off x="1405975" y="5085184"/>
            <a:ext cx="12218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15÷5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6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/>
      <p:bldP spid="74" grpId="0"/>
      <p:bldP spid="76" grpId="0"/>
      <p:bldP spid="77" grpId="0"/>
      <p:bldP spid="78" grpId="0"/>
      <p:bldP spid="80" grpId="0"/>
      <p:bldP spid="142" grpId="0"/>
      <p:bldP spid="143" grpId="0"/>
      <p:bldP spid="145" grpId="0"/>
      <p:bldP spid="146" grpId="0"/>
      <p:bldP spid="147" grpId="0"/>
      <p:bldP spid="149" grpId="0"/>
      <p:bldP spid="153" grpId="0"/>
      <p:bldP spid="154" grpId="0"/>
      <p:bldP spid="156" grpId="0"/>
      <p:bldP spid="157" grpId="0"/>
      <p:bldP spid="158" grpId="0"/>
      <p:bldP spid="160" grpId="0"/>
      <p:bldP spid="175" grpId="0"/>
      <p:bldP spid="176" grpId="0"/>
      <p:bldP spid="178" grpId="0"/>
      <p:bldP spid="179" grpId="0"/>
      <p:bldP spid="180" grpId="0"/>
      <p:bldP spid="182" grpId="0"/>
      <p:bldP spid="186" grpId="0"/>
      <p:bldP spid="187" grpId="0"/>
      <p:bldP spid="189" grpId="0"/>
      <p:bldP spid="190" grpId="0"/>
      <p:bldP spid="191" grpId="0"/>
      <p:bldP spid="19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3"/>
          <p:cNvGrpSpPr/>
          <p:nvPr/>
        </p:nvGrpSpPr>
        <p:grpSpPr>
          <a:xfrm>
            <a:off x="5220072" y="6215082"/>
            <a:ext cx="2376487" cy="523220"/>
            <a:chOff x="5220072" y="5877272"/>
            <a:chExt cx="2376487" cy="877496"/>
          </a:xfrm>
        </p:grpSpPr>
        <p:sp>
          <p:nvSpPr>
            <p:cNvPr id="25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6" name="Text Box 1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  <p:sp>
        <p:nvSpPr>
          <p:cNvPr id="18" name="标题 1"/>
          <p:cNvSpPr txBox="1">
            <a:spLocks noChangeArrowheads="1"/>
          </p:cNvSpPr>
          <p:nvPr/>
        </p:nvSpPr>
        <p:spPr bwMode="auto">
          <a:xfrm>
            <a:off x="785786" y="428604"/>
            <a:ext cx="7776219" cy="79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50000"/>
              </a:lnSpc>
            </a:pP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2.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教材第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59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页练习十四第</a:t>
            </a:r>
            <a:r>
              <a:rPr lang="en-US" altLang="zh-CN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10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题。</a:t>
            </a:r>
            <a:endParaRPr lang="zh-CN" altLang="en-US" sz="3200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141" y="1502145"/>
            <a:ext cx="8050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10.</a:t>
            </a:r>
            <a:endParaRPr lang="zh-CN" altLang="en-US" sz="3200" dirty="0"/>
          </a:p>
        </p:txBody>
      </p:sp>
      <p:sp>
        <p:nvSpPr>
          <p:cNvPr id="32" name="TextBox 31"/>
          <p:cNvSpPr txBox="1"/>
          <p:nvPr/>
        </p:nvSpPr>
        <p:spPr>
          <a:xfrm>
            <a:off x="4106853" y="396288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111991" y="438524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4206820" y="445725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321905" y="3472343"/>
            <a:ext cx="87155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</a:rPr>
              <a:t>如果一堂课</a:t>
            </a:r>
            <a:r>
              <a:rPr lang="en-US" altLang="zh-CN" sz="3200" dirty="0" smtClean="0">
                <a:solidFill>
                  <a:schemeClr val="tx1"/>
                </a:solidFill>
              </a:rPr>
              <a:t>40</a:t>
            </a:r>
            <a:r>
              <a:rPr lang="zh-CN" altLang="en-US" sz="3200" dirty="0" smtClean="0">
                <a:solidFill>
                  <a:schemeClr val="tx1"/>
                </a:solidFill>
              </a:rPr>
              <a:t>分钟，哪个班做练习用的时间长？</a:t>
            </a:r>
            <a:endParaRPr lang="zh-CN" altLang="en-US" sz="3200" dirty="0">
              <a:solidFill>
                <a:schemeClr val="tx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3685" y="4178904"/>
            <a:ext cx="17283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</a:rPr>
              <a:t>10÷40 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10909" y="4178904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31957" y="397159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931957" y="4394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4931957" y="4475647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72"/>
          <p:cNvSpPr/>
          <p:nvPr/>
        </p:nvSpPr>
        <p:spPr>
          <a:xfrm>
            <a:off x="1000100" y="5643578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</a:rPr>
              <a:t>答：两个班做练习用的时间相等。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pic>
        <p:nvPicPr>
          <p:cNvPr id="2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193" y="1700808"/>
            <a:ext cx="8035279" cy="1789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Box 68"/>
          <p:cNvSpPr txBox="1"/>
          <p:nvPr/>
        </p:nvSpPr>
        <p:spPr>
          <a:xfrm>
            <a:off x="3491880" y="479377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3" name="TextBox 69"/>
          <p:cNvSpPr txBox="1"/>
          <p:nvPr/>
        </p:nvSpPr>
        <p:spPr>
          <a:xfrm>
            <a:off x="3491880" y="521710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491880" y="5297826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3931006" y="499285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5" name="TextBox 68"/>
          <p:cNvSpPr txBox="1"/>
          <p:nvPr/>
        </p:nvSpPr>
        <p:spPr>
          <a:xfrm>
            <a:off x="4252054" y="478553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6" name="TextBox 69"/>
          <p:cNvSpPr txBox="1"/>
          <p:nvPr/>
        </p:nvSpPr>
        <p:spPr>
          <a:xfrm>
            <a:off x="4252054" y="520887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4252054" y="528959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4" grpId="0"/>
      <p:bldP spid="5" grpId="0"/>
      <p:bldP spid="69" grpId="0"/>
      <p:bldP spid="70" grpId="0"/>
      <p:bldP spid="73" grpId="0"/>
      <p:bldP spid="22" grpId="0"/>
      <p:bldP spid="23" grpId="0"/>
      <p:bldP spid="31" grpId="0"/>
      <p:bldP spid="35" grpId="0"/>
      <p:bldP spid="3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 bwMode="auto">
          <a:xfrm>
            <a:off x="539750" y="1412875"/>
            <a:ext cx="7561263" cy="4751388"/>
            <a:chOff x="975" y="890"/>
            <a:chExt cx="4763" cy="3039"/>
          </a:xfrm>
        </p:grpSpPr>
        <p:grpSp>
          <p:nvGrpSpPr>
            <p:cNvPr id="3" name="Group 2"/>
            <p:cNvGrpSpPr/>
            <p:nvPr/>
          </p:nvGrpSpPr>
          <p:grpSpPr bwMode="auto">
            <a:xfrm>
              <a:off x="2609" y="1480"/>
              <a:ext cx="3129" cy="2449"/>
              <a:chOff x="0" y="0"/>
              <a:chExt cx="2886" cy="1746"/>
            </a:xfrm>
          </p:grpSpPr>
          <p:sp>
            <p:nvSpPr>
              <p:cNvPr id="25603" name="未知"/>
              <p:cNvSpPr>
                <a:spLocks noChangeArrowheads="1"/>
              </p:cNvSpPr>
              <p:nvPr/>
            </p:nvSpPr>
            <p:spPr bwMode="auto">
              <a:xfrm>
                <a:off x="1776" y="1458"/>
                <a:ext cx="1104" cy="288"/>
              </a:xfrm>
              <a:custGeom>
                <a:avLst/>
                <a:gdLst>
                  <a:gd name="T0" fmla="*/ 144 w 1104"/>
                  <a:gd name="T1" fmla="*/ 288 h 288"/>
                  <a:gd name="T2" fmla="*/ 1104 w 1104"/>
                  <a:gd name="T3" fmla="*/ 96 h 288"/>
                  <a:gd name="T4" fmla="*/ 0 w 1104"/>
                  <a:gd name="T5" fmla="*/ 0 h 288"/>
                  <a:gd name="T6" fmla="*/ 144 w 1104"/>
                  <a:gd name="T7" fmla="*/ 288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04" h="288">
                    <a:moveTo>
                      <a:pt x="144" y="288"/>
                    </a:moveTo>
                    <a:lnTo>
                      <a:pt x="1104" y="96"/>
                    </a:lnTo>
                    <a:lnTo>
                      <a:pt x="0" y="0"/>
                    </a:lnTo>
                    <a:lnTo>
                      <a:pt x="144" y="28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F5F5F"/>
                  </a:gs>
                  <a:gs pos="100000">
                    <a:schemeClr val="bg1"/>
                  </a:gs>
                </a:gsLst>
                <a:path path="rect">
                  <a:fillToRect t="100000" r="10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4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1920" cy="1008"/>
              </a:xfrm>
              <a:custGeom>
                <a:avLst/>
                <a:gdLst>
                  <a:gd name="T0" fmla="*/ 1920 w 1920"/>
                  <a:gd name="T1" fmla="*/ 1008 h 1008"/>
                  <a:gd name="T2" fmla="*/ 0 w 1920"/>
                  <a:gd name="T3" fmla="*/ 384 h 1008"/>
                  <a:gd name="T4" fmla="*/ 0 w 1920"/>
                  <a:gd name="T5" fmla="*/ 0 h 1008"/>
                  <a:gd name="T6" fmla="*/ 1920 w 1920"/>
                  <a:gd name="T7" fmla="*/ 432 h 1008"/>
                  <a:gd name="T8" fmla="*/ 1920 w 1920"/>
                  <a:gd name="T9" fmla="*/ 1008 h 10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20" h="1008">
                    <a:moveTo>
                      <a:pt x="1920" y="1008"/>
                    </a:moveTo>
                    <a:lnTo>
                      <a:pt x="0" y="384"/>
                    </a:lnTo>
                    <a:lnTo>
                      <a:pt x="0" y="0"/>
                    </a:lnTo>
                    <a:lnTo>
                      <a:pt x="1920" y="432"/>
                    </a:lnTo>
                    <a:lnTo>
                      <a:pt x="1920" y="1008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3366"/>
                  </a:gs>
                  <a:gs pos="50000">
                    <a:srgbClr val="336699"/>
                  </a:gs>
                  <a:gs pos="100000">
                    <a:srgbClr val="003366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5" name="未知"/>
              <p:cNvSpPr>
                <a:spLocks noChangeArrowheads="1"/>
              </p:cNvSpPr>
              <p:nvPr/>
            </p:nvSpPr>
            <p:spPr bwMode="auto">
              <a:xfrm>
                <a:off x="0" y="738"/>
                <a:ext cx="2160" cy="432"/>
              </a:xfrm>
              <a:custGeom>
                <a:avLst/>
                <a:gdLst>
                  <a:gd name="T0" fmla="*/ 0 w 2160"/>
                  <a:gd name="T1" fmla="*/ 0 h 432"/>
                  <a:gd name="T2" fmla="*/ 1920 w 2160"/>
                  <a:gd name="T3" fmla="*/ 432 h 432"/>
                  <a:gd name="T4" fmla="*/ 2160 w 2160"/>
                  <a:gd name="T5" fmla="*/ 336 h 432"/>
                  <a:gd name="T6" fmla="*/ 336 w 2160"/>
                  <a:gd name="T7" fmla="*/ 0 h 432"/>
                  <a:gd name="T8" fmla="*/ 0 w 2160"/>
                  <a:gd name="T9" fmla="*/ 0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60" h="432">
                    <a:moveTo>
                      <a:pt x="0" y="0"/>
                    </a:moveTo>
                    <a:lnTo>
                      <a:pt x="1920" y="432"/>
                    </a:lnTo>
                    <a:lnTo>
                      <a:pt x="2160" y="336"/>
                    </a:lnTo>
                    <a:lnTo>
                      <a:pt x="33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89854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6" name="未知"/>
              <p:cNvSpPr>
                <a:spLocks noChangeArrowheads="1"/>
              </p:cNvSpPr>
              <p:nvPr/>
            </p:nvSpPr>
            <p:spPr bwMode="auto">
              <a:xfrm>
                <a:off x="300" y="474"/>
                <a:ext cx="1860" cy="600"/>
              </a:xfrm>
              <a:custGeom>
                <a:avLst/>
                <a:gdLst>
                  <a:gd name="T0" fmla="*/ 1860 w 1860"/>
                  <a:gd name="T1" fmla="*/ 600 h 600"/>
                  <a:gd name="T2" fmla="*/ 0 w 1860"/>
                  <a:gd name="T3" fmla="*/ 264 h 600"/>
                  <a:gd name="T4" fmla="*/ 0 w 1860"/>
                  <a:gd name="T5" fmla="*/ 0 h 600"/>
                  <a:gd name="T6" fmla="*/ 1860 w 1860"/>
                  <a:gd name="T7" fmla="*/ 168 h 600"/>
                  <a:gd name="T8" fmla="*/ 1860 w 1860"/>
                  <a:gd name="T9" fmla="*/ 600 h 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60" h="600">
                    <a:moveTo>
                      <a:pt x="1860" y="600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1860" y="168"/>
                    </a:lnTo>
                    <a:lnTo>
                      <a:pt x="1860" y="60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336699"/>
                  </a:gs>
                  <a:gs pos="50000">
                    <a:srgbClr val="0099CC"/>
                  </a:gs>
                  <a:gs pos="100000">
                    <a:srgbClr val="336699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7" name="未知"/>
              <p:cNvSpPr>
                <a:spLocks noChangeArrowheads="1"/>
              </p:cNvSpPr>
              <p:nvPr/>
            </p:nvSpPr>
            <p:spPr bwMode="auto">
              <a:xfrm>
                <a:off x="300" y="450"/>
                <a:ext cx="2244" cy="192"/>
              </a:xfrm>
              <a:custGeom>
                <a:avLst/>
                <a:gdLst>
                  <a:gd name="T0" fmla="*/ 0 w 2244"/>
                  <a:gd name="T1" fmla="*/ 24 h 192"/>
                  <a:gd name="T2" fmla="*/ 420 w 2244"/>
                  <a:gd name="T3" fmla="*/ 0 h 192"/>
                  <a:gd name="T4" fmla="*/ 2244 w 2244"/>
                  <a:gd name="T5" fmla="*/ 96 h 192"/>
                  <a:gd name="T6" fmla="*/ 1860 w 2244"/>
                  <a:gd name="T7" fmla="*/ 192 h 192"/>
                  <a:gd name="T8" fmla="*/ 0 w 2244"/>
                  <a:gd name="T9" fmla="*/ 24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4" h="192">
                    <a:moveTo>
                      <a:pt x="0" y="24"/>
                    </a:moveTo>
                    <a:lnTo>
                      <a:pt x="420" y="0"/>
                    </a:lnTo>
                    <a:lnTo>
                      <a:pt x="2244" y="96"/>
                    </a:lnTo>
                    <a:lnTo>
                      <a:pt x="1860" y="192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0B480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8" name="未知"/>
              <p:cNvSpPr>
                <a:spLocks noChangeArrowheads="1"/>
              </p:cNvSpPr>
              <p:nvPr/>
            </p:nvSpPr>
            <p:spPr bwMode="auto">
              <a:xfrm>
                <a:off x="672" y="66"/>
                <a:ext cx="1872" cy="480"/>
              </a:xfrm>
              <a:custGeom>
                <a:avLst/>
                <a:gdLst>
                  <a:gd name="T0" fmla="*/ 0 w 1872"/>
                  <a:gd name="T1" fmla="*/ 384 h 480"/>
                  <a:gd name="T2" fmla="*/ 0 w 1872"/>
                  <a:gd name="T3" fmla="*/ 78 h 480"/>
                  <a:gd name="T4" fmla="*/ 1872 w 1872"/>
                  <a:gd name="T5" fmla="*/ 0 h 480"/>
                  <a:gd name="T6" fmla="*/ 1872 w 1872"/>
                  <a:gd name="T7" fmla="*/ 480 h 480"/>
                  <a:gd name="T8" fmla="*/ 0 w 1872"/>
                  <a:gd name="T9" fmla="*/ 384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2" h="480">
                    <a:moveTo>
                      <a:pt x="0" y="384"/>
                    </a:moveTo>
                    <a:lnTo>
                      <a:pt x="0" y="78"/>
                    </a:lnTo>
                    <a:lnTo>
                      <a:pt x="1872" y="0"/>
                    </a:lnTo>
                    <a:lnTo>
                      <a:pt x="1872" y="480"/>
                    </a:lnTo>
                    <a:lnTo>
                      <a:pt x="0" y="384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008080"/>
                  </a:gs>
                  <a:gs pos="50000">
                    <a:srgbClr val="33CCCC"/>
                  </a:gs>
                  <a:gs pos="100000">
                    <a:srgbClr val="008080"/>
                  </a:gs>
                </a:gsLst>
                <a:lin ang="2700000" scaled="1"/>
              </a:gra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09" name="未知"/>
              <p:cNvSpPr>
                <a:spLocks noChangeArrowheads="1"/>
              </p:cNvSpPr>
              <p:nvPr/>
            </p:nvSpPr>
            <p:spPr bwMode="auto">
              <a:xfrm>
                <a:off x="678" y="0"/>
                <a:ext cx="2208" cy="150"/>
              </a:xfrm>
              <a:custGeom>
                <a:avLst/>
                <a:gdLst>
                  <a:gd name="T0" fmla="*/ 0 w 2208"/>
                  <a:gd name="T1" fmla="*/ 150 h 150"/>
                  <a:gd name="T2" fmla="*/ 276 w 2208"/>
                  <a:gd name="T3" fmla="*/ 66 h 150"/>
                  <a:gd name="T4" fmla="*/ 2208 w 2208"/>
                  <a:gd name="T5" fmla="*/ 0 h 150"/>
                  <a:gd name="T6" fmla="*/ 1860 w 2208"/>
                  <a:gd name="T7" fmla="*/ 132 h 150"/>
                  <a:gd name="T8" fmla="*/ 0 w 2208"/>
                  <a:gd name="T9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08" h="150">
                    <a:moveTo>
                      <a:pt x="0" y="150"/>
                    </a:moveTo>
                    <a:lnTo>
                      <a:pt x="276" y="66"/>
                    </a:lnTo>
                    <a:lnTo>
                      <a:pt x="2208" y="0"/>
                    </a:lnTo>
                    <a:lnTo>
                      <a:pt x="1860" y="132"/>
                    </a:lnTo>
                    <a:lnTo>
                      <a:pt x="0" y="150"/>
                    </a:lnTo>
                    <a:close/>
                  </a:path>
                </a:pathLst>
              </a:custGeom>
              <a:solidFill>
                <a:srgbClr val="CDC39B"/>
              </a:solidFill>
              <a:ln w="9525">
                <a:solidFill>
                  <a:srgbClr val="FF9933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610" name="未知"/>
              <p:cNvSpPr>
                <a:spLocks noChangeArrowheads="1"/>
              </p:cNvSpPr>
              <p:nvPr/>
            </p:nvSpPr>
            <p:spPr bwMode="auto">
              <a:xfrm>
                <a:off x="1920" y="0"/>
                <a:ext cx="960" cy="1746"/>
              </a:xfrm>
              <a:custGeom>
                <a:avLst/>
                <a:gdLst>
                  <a:gd name="T0" fmla="*/ 0 w 960"/>
                  <a:gd name="T1" fmla="*/ 1746 h 1746"/>
                  <a:gd name="T2" fmla="*/ 0 w 960"/>
                  <a:gd name="T3" fmla="*/ 1170 h 1746"/>
                  <a:gd name="T4" fmla="*/ 240 w 960"/>
                  <a:gd name="T5" fmla="*/ 1074 h 1746"/>
                  <a:gd name="T6" fmla="*/ 240 w 960"/>
                  <a:gd name="T7" fmla="*/ 642 h 1746"/>
                  <a:gd name="T8" fmla="*/ 624 w 960"/>
                  <a:gd name="T9" fmla="*/ 546 h 1746"/>
                  <a:gd name="T10" fmla="*/ 624 w 960"/>
                  <a:gd name="T11" fmla="*/ 126 h 1746"/>
                  <a:gd name="T12" fmla="*/ 960 w 960"/>
                  <a:gd name="T13" fmla="*/ 0 h 1746"/>
                  <a:gd name="T14" fmla="*/ 960 w 960"/>
                  <a:gd name="T15" fmla="*/ 96 h 1746"/>
                  <a:gd name="T16" fmla="*/ 726 w 960"/>
                  <a:gd name="T17" fmla="*/ 180 h 1746"/>
                  <a:gd name="T18" fmla="*/ 732 w 960"/>
                  <a:gd name="T19" fmla="*/ 630 h 1746"/>
                  <a:gd name="T20" fmla="*/ 384 w 960"/>
                  <a:gd name="T21" fmla="*/ 738 h 1746"/>
                  <a:gd name="T22" fmla="*/ 384 w 960"/>
                  <a:gd name="T23" fmla="*/ 1170 h 1746"/>
                  <a:gd name="T24" fmla="*/ 150 w 960"/>
                  <a:gd name="T25" fmla="*/ 1260 h 1746"/>
                  <a:gd name="T26" fmla="*/ 150 w 960"/>
                  <a:gd name="T27" fmla="*/ 1704 h 1746"/>
                  <a:gd name="T28" fmla="*/ 0 w 960"/>
                  <a:gd name="T29" fmla="*/ 1746 h 17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60" h="1746">
                    <a:moveTo>
                      <a:pt x="0" y="1746"/>
                    </a:moveTo>
                    <a:lnTo>
                      <a:pt x="0" y="1170"/>
                    </a:lnTo>
                    <a:lnTo>
                      <a:pt x="240" y="1074"/>
                    </a:lnTo>
                    <a:lnTo>
                      <a:pt x="240" y="642"/>
                    </a:lnTo>
                    <a:lnTo>
                      <a:pt x="624" y="546"/>
                    </a:lnTo>
                    <a:lnTo>
                      <a:pt x="624" y="126"/>
                    </a:lnTo>
                    <a:lnTo>
                      <a:pt x="960" y="0"/>
                    </a:lnTo>
                    <a:lnTo>
                      <a:pt x="960" y="96"/>
                    </a:lnTo>
                    <a:lnTo>
                      <a:pt x="726" y="180"/>
                    </a:lnTo>
                    <a:lnTo>
                      <a:pt x="732" y="630"/>
                    </a:lnTo>
                    <a:lnTo>
                      <a:pt x="384" y="738"/>
                    </a:lnTo>
                    <a:lnTo>
                      <a:pt x="384" y="1170"/>
                    </a:lnTo>
                    <a:lnTo>
                      <a:pt x="150" y="1260"/>
                    </a:lnTo>
                    <a:lnTo>
                      <a:pt x="150" y="1704"/>
                    </a:lnTo>
                    <a:lnTo>
                      <a:pt x="0" y="1746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CDC39B"/>
                  </a:gs>
                  <a:gs pos="100000">
                    <a:srgbClr val="F1EBCF"/>
                  </a:gs>
                </a:gsLst>
                <a:path path="rect">
                  <a:fillToRect r="100000" b="100000"/>
                </a:path>
              </a:gradFill>
              <a:ln w="9525">
                <a:solidFill>
                  <a:schemeClr val="bg2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" name="Group 11"/>
            <p:cNvGrpSpPr/>
            <p:nvPr/>
          </p:nvGrpSpPr>
          <p:grpSpPr bwMode="auto">
            <a:xfrm>
              <a:off x="975" y="2115"/>
              <a:ext cx="1769" cy="740"/>
              <a:chOff x="0" y="0"/>
              <a:chExt cx="1769" cy="785"/>
            </a:xfrm>
          </p:grpSpPr>
          <p:sp>
            <p:nvSpPr>
              <p:cNvPr id="25612" name="AutoShape 12">
                <a:hlinkClick r:id="" action="ppaction://hlinkshowjump?jump=nextslide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3" name="Text Box 13">
                <a:hlinkClick r:id="" action="ppaction://hlinkshowjump?jump=nextslide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基础巩固</a:t>
                </a:r>
              </a:p>
            </p:txBody>
          </p:sp>
        </p:grpSp>
        <p:grpSp>
          <p:nvGrpSpPr>
            <p:cNvPr id="5" name="Group 14"/>
            <p:cNvGrpSpPr/>
            <p:nvPr/>
          </p:nvGrpSpPr>
          <p:grpSpPr bwMode="auto">
            <a:xfrm>
              <a:off x="1519" y="1525"/>
              <a:ext cx="1769" cy="681"/>
              <a:chOff x="0" y="0"/>
              <a:chExt cx="1769" cy="785"/>
            </a:xfrm>
          </p:grpSpPr>
          <p:sp>
            <p:nvSpPr>
              <p:cNvPr id="25615" name="AutoShape 15">
                <a:hlinkClick r:id="" action="ppaction://noaction"/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6" name="Text Box 16">
                <a:hlinkClick r:id="rId4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3"/>
                <a:ext cx="1769" cy="4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 提升培优</a:t>
                </a:r>
              </a:p>
            </p:txBody>
          </p:sp>
        </p:grpSp>
        <p:grpSp>
          <p:nvGrpSpPr>
            <p:cNvPr id="6" name="Group 17"/>
            <p:cNvGrpSpPr/>
            <p:nvPr/>
          </p:nvGrpSpPr>
          <p:grpSpPr bwMode="auto">
            <a:xfrm>
              <a:off x="2200" y="890"/>
              <a:ext cx="1769" cy="740"/>
              <a:chOff x="0" y="0"/>
              <a:chExt cx="1769" cy="785"/>
            </a:xfrm>
          </p:grpSpPr>
          <p:sp>
            <p:nvSpPr>
              <p:cNvPr id="25618" name="AutoShape 18">
                <a:hlinkClick r:id="" action="ppaction://noaction">
                  <a:snd r:embed="rId3" name="hammer.wav"/>
                </a:hlinkClick>
              </p:cNvPr>
              <p:cNvSpPr>
                <a:spLocks noChangeArrowheads="1"/>
              </p:cNvSpPr>
              <p:nvPr/>
            </p:nvSpPr>
            <p:spPr bwMode="auto">
              <a:xfrm>
                <a:off x="45" y="0"/>
                <a:ext cx="1633" cy="785"/>
              </a:xfrm>
              <a:prstGeom prst="rightArrow">
                <a:avLst>
                  <a:gd name="adj1" fmla="val 50000"/>
                  <a:gd name="adj2" fmla="val 51929"/>
                </a:avLst>
              </a:prstGeom>
              <a:gradFill rotWithShape="0">
                <a:gsLst>
                  <a:gs pos="0">
                    <a:srgbClr val="00576F"/>
                  </a:gs>
                  <a:gs pos="50000">
                    <a:srgbClr val="00BDF0"/>
                  </a:gs>
                  <a:gs pos="100000">
                    <a:srgbClr val="00576F"/>
                  </a:gs>
                </a:gsLst>
                <a:lin ang="2700000" scaled="1"/>
              </a:gradFill>
              <a:ln>
                <a:noFill/>
              </a:ln>
              <a:scene3d>
                <a:camera prst="legacyObliqueTopRight"/>
                <a:lightRig rig="legacyFlat3" dir="b"/>
              </a:scene3d>
              <a:sp3d extrusionH="176200" prstMaterial="legacyMatte">
                <a:bevelT w="13500" h="13500" prst="angle"/>
                <a:bevelB w="13500" h="13500" prst="angle"/>
                <a:extrusionClr>
                  <a:srgbClr val="00BDF0"/>
                </a:extrusionClr>
              </a:sp3d>
              <a:extLst>
                <a:ext uri="{91240B29-F687-4F45-9708-019B960494DF}">
                  <a14:hiddenLine xmlns:a14="http://schemas.microsoft.com/office/drawing/2010/main" xmlns="" w="9525">
                    <a:noFill/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73025" tIns="36512" rIns="73025" bIns="36512" anchor="ctr">
                <a:flatTx/>
              </a:bodyPr>
              <a:lstStyle/>
              <a:p>
                <a:endParaRPr lang="zh-CN" altLang="en-US" sz="1800" b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25619" name="Text Box 19">
                <a:hlinkClick r:id="rId5" action="ppaction://hlinksldjump">
                  <a:snd r:embed="rId3" name="hammer.wav"/>
                </a:hlinkClick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81"/>
                <a:ext cx="1769" cy="4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0000" tIns="46800" rIns="90000" bIns="46800">
                <a:spAutoFit/>
              </a:bodyPr>
              <a:lstStyle/>
              <a:p>
                <a:r>
                  <a:rPr lang="zh-CN" altLang="en-US" sz="3600" dirty="0">
                    <a:solidFill>
                      <a:srgbClr val="D60093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 思维创新</a:t>
                </a:r>
              </a:p>
            </p:txBody>
          </p:sp>
        </p:grpSp>
      </p:grpSp>
      <p:sp>
        <p:nvSpPr>
          <p:cNvPr id="28" name="圆角矩形 27"/>
          <p:cNvSpPr/>
          <p:nvPr/>
        </p:nvSpPr>
        <p:spPr>
          <a:xfrm>
            <a:off x="611188" y="4005263"/>
            <a:ext cx="2016125" cy="503237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 sz="1800" b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7" name="Group 23"/>
          <p:cNvGrpSpPr/>
          <p:nvPr/>
        </p:nvGrpSpPr>
        <p:grpSpPr bwMode="auto">
          <a:xfrm>
            <a:off x="3708400" y="404813"/>
            <a:ext cx="1800225" cy="792162"/>
            <a:chOff x="3016" y="2750"/>
            <a:chExt cx="1134" cy="499"/>
          </a:xfrm>
        </p:grpSpPr>
        <p:sp>
          <p:nvSpPr>
            <p:cNvPr id="25622" name="AutoShape 24"/>
            <p:cNvSpPr>
              <a:spLocks noChangeArrowheads="1"/>
            </p:cNvSpPr>
            <p:nvPr/>
          </p:nvSpPr>
          <p:spPr bwMode="auto">
            <a:xfrm>
              <a:off x="3016" y="2750"/>
              <a:ext cx="1134" cy="499"/>
            </a:xfrm>
            <a:prstGeom prst="roundRect">
              <a:avLst>
                <a:gd name="adj" fmla="val 16667"/>
              </a:avLst>
            </a:prstGeom>
            <a:solidFill>
              <a:srgbClr val="DEEC22"/>
            </a:solidFill>
            <a:ln w="9525">
              <a:solidFill>
                <a:schemeClr val="hlink"/>
              </a:solidFill>
              <a:round/>
            </a:ln>
          </p:spPr>
          <p:txBody>
            <a:bodyPr wrap="none" anchor="ctr"/>
            <a:lstStyle/>
            <a:p>
              <a:pPr algn="ctr"/>
              <a:endParaRPr lang="zh-CN" altLang="en-US" sz="280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5623" name="Text Box 25"/>
            <p:cNvSpPr txBox="1">
              <a:spLocks noChangeArrowheads="1"/>
            </p:cNvSpPr>
            <p:nvPr/>
          </p:nvSpPr>
          <p:spPr bwMode="auto">
            <a:xfrm>
              <a:off x="3107" y="2795"/>
              <a:ext cx="95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作业</a:t>
              </a:r>
              <a:r>
                <a:rPr lang="en-US" altLang="zh-CN" sz="32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32" name="组合 3"/>
          <p:cNvGrpSpPr/>
          <p:nvPr/>
        </p:nvGrpSpPr>
        <p:grpSpPr>
          <a:xfrm>
            <a:off x="1428728" y="5929330"/>
            <a:ext cx="2376487" cy="523220"/>
            <a:chOff x="5220072" y="5877272"/>
            <a:chExt cx="2376487" cy="877496"/>
          </a:xfrm>
        </p:grpSpPr>
        <p:sp>
          <p:nvSpPr>
            <p:cNvPr id="33" name="AutoShape 13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5220072" y="5877272"/>
              <a:ext cx="2303735" cy="836712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34" name="Text Box 14">
              <a:hlinkClick r:id="rId6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5220072" y="5877272"/>
              <a:ext cx="2376487" cy="8774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返回作业设计</a:t>
              </a:r>
            </a:p>
          </p:txBody>
        </p:sp>
      </p:grp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-35398" y="581779"/>
            <a:ext cx="885587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1.</a:t>
            </a:r>
            <a:r>
              <a:rPr lang="zh-CN" altLang="en-US" sz="3200" dirty="0">
                <a:solidFill>
                  <a:srgbClr val="FF3399"/>
                </a:solidFill>
              </a:rPr>
              <a:t>（基础题</a:t>
            </a:r>
            <a:r>
              <a:rPr lang="zh-CN" altLang="en-US" sz="3200" dirty="0" smtClean="0">
                <a:solidFill>
                  <a:srgbClr val="FF3399"/>
                </a:solidFill>
              </a:rPr>
              <a:t>）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填一填。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179512" y="1196752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分数的分子和分母都乘相同的数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(0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除外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分数的大小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79512" y="2867621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(2)   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分母增加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14,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要使分数的大小不变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分子应该增加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(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　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200180" y="4520223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(3)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一个分数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分母缩小到原来</a:t>
            </a:r>
            <a:r>
              <a:rPr lang="zh-CN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   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要使分数的大小不变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分子应</a:t>
            </a:r>
            <a:r>
              <a:rPr lang="en-US" altLang="zh-CN" sz="3200" dirty="0" smtClean="0">
                <a:solidFill>
                  <a:schemeClr val="tx1"/>
                </a:solidFill>
                <a:latin typeface="+mj-ea"/>
                <a:ea typeface="+mj-ea"/>
              </a:rPr>
              <a:t>(   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+mj-ea"/>
                <a:ea typeface="+mj-ea"/>
              </a:rPr>
              <a:t>       </a:t>
            </a:r>
            <a:r>
              <a:rPr lang="zh-CN" altLang="zh-CN" sz="3200" i="1" dirty="0">
                <a:solidFill>
                  <a:schemeClr val="tx1"/>
                </a:solidFill>
                <a:latin typeface="+mj-ea"/>
                <a:ea typeface="+mj-ea"/>
              </a:rPr>
              <a:t>　</a:t>
            </a:r>
            <a:r>
              <a:rPr lang="en-US" altLang="zh-CN" sz="3200" dirty="0">
                <a:solidFill>
                  <a:schemeClr val="tx1"/>
                </a:solidFill>
                <a:latin typeface="+mj-ea"/>
                <a:ea typeface="+mj-ea"/>
              </a:rPr>
              <a:t>	)</a:t>
            </a:r>
            <a:r>
              <a:rPr lang="zh-CN" altLang="zh-CN" sz="3200" dirty="0">
                <a:solidFill>
                  <a:schemeClr val="tx1"/>
                </a:solidFill>
                <a:latin typeface="+mj-ea"/>
                <a:ea typeface="+mj-ea"/>
              </a:rPr>
              <a:t>。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965626" y="278092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28" name="TextBox 127"/>
          <p:cNvSpPr txBox="1"/>
          <p:nvPr/>
        </p:nvSpPr>
        <p:spPr>
          <a:xfrm>
            <a:off x="965626" y="318640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29" name="直接连接符 128"/>
          <p:cNvCxnSpPr/>
          <p:nvPr/>
        </p:nvCxnSpPr>
        <p:spPr>
          <a:xfrm>
            <a:off x="971600" y="328805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TextBox 129"/>
          <p:cNvSpPr txBox="1"/>
          <p:nvPr/>
        </p:nvSpPr>
        <p:spPr>
          <a:xfrm>
            <a:off x="6117393" y="436510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31" name="TextBox 130"/>
          <p:cNvSpPr txBox="1"/>
          <p:nvPr/>
        </p:nvSpPr>
        <p:spPr>
          <a:xfrm>
            <a:off x="6117393" y="473385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32" name="直接连接符 131"/>
          <p:cNvCxnSpPr/>
          <p:nvPr/>
        </p:nvCxnSpPr>
        <p:spPr>
          <a:xfrm>
            <a:off x="6150409" y="4877871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Text Box 10"/>
          <p:cNvSpPr txBox="1">
            <a:spLocks noChangeArrowheads="1"/>
          </p:cNvSpPr>
          <p:nvPr/>
        </p:nvSpPr>
        <p:spPr bwMode="auto">
          <a:xfrm>
            <a:off x="2627784" y="2049235"/>
            <a:ext cx="17097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+mn-ea"/>
                <a:ea typeface="+mn-ea"/>
              </a:rPr>
              <a:t>不变</a:t>
            </a:r>
          </a:p>
        </p:txBody>
      </p:sp>
      <p:sp>
        <p:nvSpPr>
          <p:cNvPr id="134" name="Text Box 11"/>
          <p:cNvSpPr txBox="1">
            <a:spLocks noChangeArrowheads="1"/>
          </p:cNvSpPr>
          <p:nvPr/>
        </p:nvSpPr>
        <p:spPr bwMode="auto">
          <a:xfrm>
            <a:off x="2960886" y="3717201"/>
            <a:ext cx="10350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rgbClr val="FF3300"/>
                </a:solidFill>
                <a:latin typeface="+mn-ea"/>
                <a:ea typeface="+mn-ea"/>
              </a:rPr>
              <a:t>6</a:t>
            </a:r>
          </a:p>
        </p:txBody>
      </p:sp>
      <p:sp>
        <p:nvSpPr>
          <p:cNvPr id="136" name="Text Box 13"/>
          <p:cNvSpPr txBox="1">
            <a:spLocks noChangeArrowheads="1"/>
          </p:cNvSpPr>
          <p:nvPr/>
        </p:nvSpPr>
        <p:spPr bwMode="auto">
          <a:xfrm>
            <a:off x="4085854" y="5378187"/>
            <a:ext cx="401478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3300"/>
                </a:solidFill>
                <a:latin typeface="+mn-ea"/>
                <a:ea typeface="+mn-ea"/>
              </a:rPr>
              <a:t>缩小到原来的</a:t>
            </a:r>
          </a:p>
        </p:txBody>
      </p:sp>
      <p:sp>
        <p:nvSpPr>
          <p:cNvPr id="138" name="TextBox 137"/>
          <p:cNvSpPr txBox="1"/>
          <p:nvPr/>
        </p:nvSpPr>
        <p:spPr>
          <a:xfrm>
            <a:off x="6732240" y="5099635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139" name="TextBox 138"/>
          <p:cNvSpPr txBox="1"/>
          <p:nvPr/>
        </p:nvSpPr>
        <p:spPr>
          <a:xfrm>
            <a:off x="6736396" y="5577116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140" name="直接连接符 139"/>
          <p:cNvCxnSpPr/>
          <p:nvPr/>
        </p:nvCxnSpPr>
        <p:spPr>
          <a:xfrm>
            <a:off x="6728922" y="5675699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" grpId="0" autoUpdateAnimBg="0"/>
      <p:bldP spid="134" grpId="0" autoUpdateAnimBg="0"/>
      <p:bldP spid="136" grpId="0"/>
      <p:bldP spid="138" grpId="0"/>
      <p:bldP spid="1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0" y="704234"/>
            <a:ext cx="75946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</a:t>
            </a:r>
            <a:r>
              <a:rPr lang="zh-CN" altLang="en-US" sz="3200" dirty="0" smtClean="0">
                <a:solidFill>
                  <a:srgbClr val="FF3399"/>
                </a:solidFill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</a:rPr>
              <a:t>重</a:t>
            </a:r>
            <a:r>
              <a:rPr lang="zh-CN" altLang="en-US" sz="3200" dirty="0" smtClean="0">
                <a:solidFill>
                  <a:srgbClr val="FF3399"/>
                </a:solidFill>
              </a:rPr>
              <a:t>点题）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把下面的分数化成分子是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而大小不变的分数。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87624" y="205213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187624" y="24841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45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259632" y="2582768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757913" y="22860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219771" y="2060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19771" y="2475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92418" y="257361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907136" y="2060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96136" y="248418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36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5868144" y="2582768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64"/>
          <p:cNvSpPr/>
          <p:nvPr/>
        </p:nvSpPr>
        <p:spPr>
          <a:xfrm>
            <a:off x="6366425" y="228602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828283" y="20608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6828283" y="24750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6800930" y="2573615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1187624" y="392434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12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187624" y="43563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48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259632" y="4454976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71"/>
          <p:cNvSpPr/>
          <p:nvPr/>
        </p:nvSpPr>
        <p:spPr>
          <a:xfrm>
            <a:off x="1757913" y="41582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219771" y="3933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219771" y="43472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2192418" y="4445823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07136" y="3933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5796136" y="4356393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lt"/>
                <a:ea typeface="+mn-ea"/>
              </a:rPr>
              <a:t>49</a:t>
            </a:r>
            <a:endParaRPr lang="zh-CN" altLang="en-US" sz="3200" dirty="0">
              <a:solidFill>
                <a:schemeClr val="tx1"/>
              </a:solidFill>
              <a:latin typeface="+mn-lt"/>
              <a:ea typeface="+mn-ea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5868144" y="4454976"/>
            <a:ext cx="435366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6366425" y="4158233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828283" y="3933056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828283" y="434724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82" name="直接连接符 81"/>
          <p:cNvCxnSpPr/>
          <p:nvPr/>
        </p:nvCxnSpPr>
        <p:spPr>
          <a:xfrm>
            <a:off x="6800930" y="4445823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65" grpId="0"/>
      <p:bldP spid="66" grpId="0"/>
      <p:bldP spid="67" grpId="0"/>
      <p:bldP spid="72" grpId="0"/>
      <p:bldP spid="73" grpId="0"/>
      <p:bldP spid="74" grpId="0"/>
      <p:bldP spid="79" grpId="0"/>
      <p:bldP spid="80" grpId="0"/>
      <p:bldP spid="8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65698" y="713881"/>
            <a:ext cx="839523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3.</a:t>
            </a:r>
            <a:r>
              <a:rPr lang="en-US" altLang="zh-CN" sz="3200" dirty="0" smtClean="0">
                <a:solidFill>
                  <a:srgbClr val="FF3399"/>
                </a:solidFill>
                <a:latin typeface="楷体_GB2312" pitchFamily="49" charset="-122"/>
              </a:rPr>
              <a:t>(</a:t>
            </a:r>
            <a:r>
              <a:rPr lang="zh-CN" altLang="en-US" sz="3200" dirty="0" smtClean="0">
                <a:solidFill>
                  <a:srgbClr val="FF3399"/>
                </a:solidFill>
                <a:latin typeface="楷体_GB2312" pitchFamily="49" charset="-122"/>
              </a:rPr>
              <a:t>易错题</a:t>
            </a:r>
            <a:r>
              <a:rPr lang="en-US" altLang="zh-CN" sz="3200" dirty="0" smtClean="0">
                <a:solidFill>
                  <a:srgbClr val="FF3399"/>
                </a:solidFill>
                <a:latin typeface="楷体_GB2312" pitchFamily="49" charset="-122"/>
              </a:rPr>
              <a:t>)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我是聪明的小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法官。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2886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02886" y="28263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828476" y="292801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-497" y="1340768"/>
            <a:ext cx="914449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(1)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分数的分子和分母同时加上一个数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这个分数的大小不变。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	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1" y="2579891"/>
            <a:ext cx="903560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(2)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化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成分母是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15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的分数分别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是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和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	</a:t>
            </a:r>
            <a:endParaRPr lang="en-US" altLang="zh-CN" sz="3200" dirty="0" smtClean="0">
              <a:solidFill>
                <a:schemeClr val="tx1"/>
              </a:solidFill>
              <a:latin typeface="+mn-ea"/>
              <a:ea typeface="+mn-ea"/>
            </a:endParaRPr>
          </a:p>
          <a:p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                              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496" y="4149080"/>
            <a:ext cx="885596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(3)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一个苹果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和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它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的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同样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大</a:t>
            </a:r>
            <a:r>
              <a:rPr lang="zh-CN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。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836588" y="2428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836588" y="283399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1862178" y="293564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7353878" y="242088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241219" y="282636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7379468" y="292801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8403692" y="242852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291033" y="2833994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429282" y="2935648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2915816" y="387891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915816" y="435639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89" name="直接连接符 88"/>
          <p:cNvCxnSpPr/>
          <p:nvPr/>
        </p:nvCxnSpPr>
        <p:spPr>
          <a:xfrm>
            <a:off x="2915816" y="4386039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683000" y="3861048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4683000" y="433852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100" name="直接连接符 99"/>
          <p:cNvCxnSpPr/>
          <p:nvPr/>
        </p:nvCxnSpPr>
        <p:spPr>
          <a:xfrm>
            <a:off x="4708590" y="4368175"/>
            <a:ext cx="365807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5496" y="4797152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(4)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一个分数的分子和分母都扩大到原来的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倍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,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分数也扩大到原来的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3</a:t>
            </a:r>
            <a:r>
              <a:rPr lang="zh-CN" altLang="zh-CN" sz="3200" dirty="0">
                <a:solidFill>
                  <a:schemeClr val="tx1"/>
                </a:solidFill>
                <a:latin typeface="+mn-ea"/>
                <a:ea typeface="+mn-ea"/>
              </a:rPr>
              <a:t>倍。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	</a:t>
            </a:r>
            <a:r>
              <a:rPr lang="en-US" altLang="zh-CN" sz="3200" dirty="0" smtClean="0">
                <a:solidFill>
                  <a:schemeClr val="tx1"/>
                </a:solidFill>
                <a:latin typeface="+mn-ea"/>
                <a:ea typeface="+mn-ea"/>
              </a:rPr>
              <a:t>          (</a:t>
            </a:r>
            <a:r>
              <a:rPr lang="zh-CN" altLang="zh-CN" sz="3200" i="1" dirty="0">
                <a:solidFill>
                  <a:schemeClr val="tx1"/>
                </a:solidFill>
                <a:latin typeface="+mn-ea"/>
                <a:ea typeface="+mn-ea"/>
              </a:rPr>
              <a:t>　　</a:t>
            </a:r>
            <a:r>
              <a:rPr lang="en-US" altLang="zh-CN" sz="3200" dirty="0">
                <a:solidFill>
                  <a:schemeClr val="tx1"/>
                </a:solidFill>
                <a:latin typeface="+mn-ea"/>
                <a:ea typeface="+mn-ea"/>
              </a:rPr>
              <a:t>)</a:t>
            </a:r>
            <a:endParaRPr lang="zh-CN" altLang="zh-CN" sz="32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101" name="Text Box 3"/>
          <p:cNvSpPr txBox="1">
            <a:spLocks noChangeArrowheads="1"/>
          </p:cNvSpPr>
          <p:nvPr/>
        </p:nvSpPr>
        <p:spPr bwMode="auto">
          <a:xfrm>
            <a:off x="7810087" y="4165659"/>
            <a:ext cx="6858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+mn-ea"/>
                <a:ea typeface="+mn-ea"/>
              </a:rPr>
              <a:t>√</a:t>
            </a:r>
          </a:p>
        </p:txBody>
      </p:sp>
      <p:sp>
        <p:nvSpPr>
          <p:cNvPr id="102" name="Text Box 4"/>
          <p:cNvSpPr txBox="1">
            <a:spLocks noChangeArrowheads="1"/>
          </p:cNvSpPr>
          <p:nvPr/>
        </p:nvSpPr>
        <p:spPr bwMode="auto">
          <a:xfrm>
            <a:off x="7851329" y="1977227"/>
            <a:ext cx="609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FF33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103" name="Text Box 6"/>
          <p:cNvSpPr txBox="1">
            <a:spLocks noChangeArrowheads="1"/>
          </p:cNvSpPr>
          <p:nvPr/>
        </p:nvSpPr>
        <p:spPr bwMode="auto">
          <a:xfrm>
            <a:off x="7819682" y="3559901"/>
            <a:ext cx="609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FF3300"/>
                </a:solidFill>
                <a:latin typeface="+mn-ea"/>
                <a:ea typeface="+mn-ea"/>
              </a:rPr>
              <a:t>×</a:t>
            </a:r>
          </a:p>
        </p:txBody>
      </p:sp>
      <p:sp>
        <p:nvSpPr>
          <p:cNvPr id="104" name="Text Box 7"/>
          <p:cNvSpPr txBox="1">
            <a:spLocks noChangeArrowheads="1"/>
          </p:cNvSpPr>
          <p:nvPr/>
        </p:nvSpPr>
        <p:spPr bwMode="auto">
          <a:xfrm>
            <a:off x="7884368" y="5580529"/>
            <a:ext cx="609600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FF3300"/>
                </a:solidFill>
                <a:latin typeface="+mn-ea"/>
                <a:ea typeface="+mn-ea"/>
              </a:rPr>
              <a:t>×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utoUpdateAnimBg="0"/>
      <p:bldP spid="102" grpId="0" autoUpdateAnimBg="0"/>
      <p:bldP spid="103" grpId="0" autoUpdateAnimBg="0"/>
      <p:bldP spid="104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16" name="Group 42"/>
          <p:cNvGrpSpPr/>
          <p:nvPr/>
        </p:nvGrpSpPr>
        <p:grpSpPr bwMode="auto">
          <a:xfrm>
            <a:off x="7594600" y="0"/>
            <a:ext cx="1296988" cy="1296988"/>
            <a:chOff x="4784" y="0"/>
            <a:chExt cx="817" cy="817"/>
          </a:xfrm>
        </p:grpSpPr>
        <p:pic>
          <p:nvPicPr>
            <p:cNvPr id="17" name="Picture 7" descr="Golden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4" y="0"/>
              <a:ext cx="817" cy="8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WordArt 44"/>
            <p:cNvSpPr>
              <a:spLocks noChangeArrowheads="1" noChangeShapeType="1" noTextEdit="1"/>
            </p:cNvSpPr>
            <p:nvPr/>
          </p:nvSpPr>
          <p:spPr bwMode="auto">
            <a:xfrm>
              <a:off x="4830" y="300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000000"/>
                    </a:solidFill>
                    <a:round/>
                  </a:ln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基础巩固</a:t>
              </a:r>
            </a:p>
          </p:txBody>
        </p:sp>
      </p:grpSp>
      <p:sp>
        <p:nvSpPr>
          <p:cNvPr id="20" name="Text Box 2"/>
          <p:cNvSpPr txBox="1">
            <a:spLocks noChangeArrowheads="1"/>
          </p:cNvSpPr>
          <p:nvPr/>
        </p:nvSpPr>
        <p:spPr bwMode="auto">
          <a:xfrm>
            <a:off x="17369" y="548680"/>
            <a:ext cx="8011015" cy="7510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楷体_GB2312" pitchFamily="49" charset="-122"/>
              </a:rPr>
              <a:t>4.</a:t>
            </a:r>
            <a:r>
              <a:rPr 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变式</a:t>
            </a:r>
            <a:r>
              <a:rPr lang="zh-CN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题</a:t>
            </a:r>
            <a:r>
              <a:rPr lang="zh-CN" altLang="en-US" sz="3200" dirty="0" smtClean="0">
                <a:solidFill>
                  <a:srgbClr val="FF3399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在括号里填上适当的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数。</a:t>
            </a:r>
            <a:endParaRPr lang="zh-CN" sz="3200" dirty="0">
              <a:solidFill>
                <a:schemeClr val="tx1">
                  <a:lumMod val="95000"/>
                  <a:lumOff val="5000"/>
                </a:schemeClr>
              </a:solidFill>
              <a:latin typeface="楷体_GB2312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66576" y="233238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45" name="直接连接符 44"/>
          <p:cNvCxnSpPr/>
          <p:nvPr/>
        </p:nvCxnSpPr>
        <p:spPr>
          <a:xfrm>
            <a:off x="827584" y="2434034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/>
          <p:cNvSpPr txBox="1"/>
          <p:nvPr/>
        </p:nvSpPr>
        <p:spPr>
          <a:xfrm>
            <a:off x="866576" y="1916832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594768" y="183611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145706" y="183611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346536" y="206955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02397" y="2339727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6×3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57" name="直接连接符 56"/>
          <p:cNvCxnSpPr/>
          <p:nvPr/>
        </p:nvCxnSpPr>
        <p:spPr>
          <a:xfrm>
            <a:off x="1692038" y="2420446"/>
            <a:ext cx="162811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矩形 57"/>
          <p:cNvSpPr/>
          <p:nvPr/>
        </p:nvSpPr>
        <p:spPr>
          <a:xfrm>
            <a:off x="3419872" y="2078270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87694" y="1844824"/>
            <a:ext cx="16321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1+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3781559" y="2429599"/>
            <a:ext cx="1006465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3713437" y="1844824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3970553" y="234016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71600" y="4060572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1043608" y="4162226"/>
            <a:ext cx="510864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1082600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562560" y="379775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835696" y="4067919"/>
            <a:ext cx="912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14 - 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68" name="直接连接符 67"/>
          <p:cNvCxnSpPr/>
          <p:nvPr/>
        </p:nvCxnSpPr>
        <p:spPr>
          <a:xfrm>
            <a:off x="1908062" y="4148638"/>
            <a:ext cx="1628117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3635896" y="380646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=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1835696" y="3573016"/>
            <a:ext cx="18389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7÷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997583" y="4157791"/>
            <a:ext cx="541179" cy="0"/>
          </a:xfrm>
          <a:prstGeom prst="line">
            <a:avLst/>
          </a:prstGeom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4067944" y="406836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411760" y="4068361"/>
            <a:ext cx="12186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(   )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4067944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2843808" y="357301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2695912" y="4140369"/>
            <a:ext cx="6527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FF0000"/>
                </a:solidFill>
                <a:latin typeface="+mn-lt"/>
                <a:ea typeface="+mn-ea"/>
              </a:rPr>
              <a:t>12</a:t>
            </a:r>
            <a:endParaRPr lang="zh-CN" altLang="en-US" sz="36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0767" b="14445"/>
          <a:stretch>
            <a:fillRect/>
          </a:stretch>
        </p:blipFill>
        <p:spPr>
          <a:xfrm>
            <a:off x="4847387" y="2126824"/>
            <a:ext cx="3535761" cy="2659876"/>
          </a:xfrm>
          <a:prstGeom prst="rect">
            <a:avLst/>
          </a:prstGeom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76" grpId="0"/>
      <p:bldP spid="7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8398" y="923236"/>
            <a:ext cx="820601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（情景题）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妈妈买了两盒相同的巧克力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分别给了牛牛和壮壮。牛牛吃了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巧克力的    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壮壮吃了巧克力的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 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。谁吃的巧克力多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249436" y="1510487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251772" y="19246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246118" y="2077398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87004" y="4941168"/>
            <a:ext cx="638925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+mn-ea"/>
                <a:ea typeface="+mn-ea"/>
              </a:rPr>
              <a:t>答：牛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牛和壮壮吃的巧克力一样多。</a:t>
            </a:r>
            <a:endParaRPr lang="zh-CN" altLang="en-US" sz="32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17235" y="227837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523050" y="2692555"/>
            <a:ext cx="5982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20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613917" y="284528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830042" y="3636313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37515" y="4068361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830041" y="4166944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/>
          <p:cNvSpPr/>
          <p:nvPr/>
        </p:nvSpPr>
        <p:spPr>
          <a:xfrm>
            <a:off x="1259632" y="387020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614365" y="4059650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5×4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1639748" y="4158233"/>
            <a:ext cx="91934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2555776" y="3861048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915816" y="3636313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818425" y="40504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912498" y="4149080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614365" y="3645024"/>
            <a:ext cx="10134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2×4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32040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34649" y="4059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4928722" y="41577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5364088" y="386975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</a:rPr>
              <a:t>=</a:t>
            </a:r>
            <a:endParaRPr lang="zh-CN" altLang="en-US" sz="3200" dirty="0">
              <a:solidFill>
                <a:srgbClr val="FF000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724128" y="364502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626737" y="4059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+mn-lt"/>
                <a:ea typeface="+mn-ea"/>
              </a:rPr>
              <a:t>2</a:t>
            </a:r>
            <a:r>
              <a:rPr lang="en-US" altLang="zh-CN" sz="3200" dirty="0" smtClean="0">
                <a:solidFill>
                  <a:srgbClr val="FF0000"/>
                </a:solidFill>
                <a:latin typeface="+mn-lt"/>
                <a:ea typeface="+mn-ea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720810" y="4157791"/>
            <a:ext cx="435366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utoUpdateAnimBg="0"/>
      <p:bldP spid="28" grpId="0"/>
      <p:bldP spid="29" grpId="0"/>
      <p:bldP spid="31" grpId="0"/>
      <p:bldP spid="32" grpId="0"/>
      <p:bldP spid="37" grpId="0"/>
      <p:bldP spid="38" grpId="0"/>
      <p:bldP spid="39" grpId="0"/>
      <p:bldP spid="41" grpId="0"/>
      <p:bldP spid="42" grpId="0"/>
      <p:bldP spid="43" grpId="0"/>
      <p:bldP spid="45" grpId="0"/>
      <p:bldP spid="46" grpId="0"/>
      <p:bldP spid="4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grpSp>
        <p:nvGrpSpPr>
          <p:cNvPr id="24" name="Group 28"/>
          <p:cNvGrpSpPr/>
          <p:nvPr/>
        </p:nvGrpSpPr>
        <p:grpSpPr bwMode="auto">
          <a:xfrm>
            <a:off x="7668344" y="0"/>
            <a:ext cx="1295400" cy="1292225"/>
            <a:chOff x="4944" y="210"/>
            <a:chExt cx="816" cy="814"/>
          </a:xfrm>
        </p:grpSpPr>
        <p:pic>
          <p:nvPicPr>
            <p:cNvPr id="25" name="Picture 8" descr="Pink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4" y="210"/>
              <a:ext cx="816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" name="WordArt 27"/>
            <p:cNvSpPr>
              <a:spLocks noChangeArrowheads="1" noChangeShapeType="1" noTextEdit="1"/>
            </p:cNvSpPr>
            <p:nvPr/>
          </p:nvSpPr>
          <p:spPr bwMode="auto">
            <a:xfrm rot="258961">
              <a:off x="5034" y="482"/>
              <a:ext cx="658" cy="317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solidFill>
                      <a:srgbClr val="FFFF00"/>
                    </a:solidFill>
                    <a:round/>
                  </a:ln>
                  <a:solidFill>
                    <a:srgbClr val="FFFF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提升培优</a:t>
              </a:r>
            </a:p>
          </p:txBody>
        </p:sp>
      </p:grpSp>
      <p:sp>
        <p:nvSpPr>
          <p:cNvPr id="27" name="Text Box 4"/>
          <p:cNvSpPr txBox="1">
            <a:spLocks noChangeArrowheads="1"/>
          </p:cNvSpPr>
          <p:nvPr/>
        </p:nvSpPr>
        <p:spPr bwMode="auto">
          <a:xfrm>
            <a:off x="35496" y="692696"/>
            <a:ext cx="7993062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6.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（探究题）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一个分数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分子比分母小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5,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它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与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   </a:t>
            </a:r>
            <a:r>
              <a:rPr lang="zh-CN" altLang="en-US" sz="3200" dirty="0" smtClean="0">
                <a:solidFill>
                  <a:srgbClr val="000000"/>
                </a:solidFill>
                <a:latin typeface="+mn-ea"/>
                <a:ea typeface="+mn-ea"/>
              </a:rPr>
              <a:t>相等</a:t>
            </a:r>
            <a:r>
              <a:rPr lang="en-US" altLang="zh-CN" sz="3200" dirty="0">
                <a:solidFill>
                  <a:srgbClr val="000000"/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+mn-ea"/>
                <a:ea typeface="+mn-ea"/>
              </a:rPr>
              <a:t>这个分数是多少</a:t>
            </a:r>
            <a:r>
              <a:rPr lang="en-US" altLang="zh-CN" sz="3200" dirty="0" smtClean="0">
                <a:solidFill>
                  <a:srgbClr val="000000"/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rgbClr val="000000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523" y="129475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6523" y="170458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657020" y="1803170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300009" y="3450347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35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300009" y="3873242"/>
            <a:ext cx="70403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lt"/>
                <a:ea typeface="+mn-ea"/>
              </a:rPr>
              <a:t>40</a:t>
            </a:r>
            <a:endParaRPr lang="zh-CN" altLang="en-US" sz="4000" dirty="0">
              <a:solidFill>
                <a:srgbClr val="FF0000"/>
              </a:solidFill>
              <a:latin typeface="+mn-lt"/>
              <a:ea typeface="+mn-ea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4300009" y="4005064"/>
            <a:ext cx="632031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547664" y="3637129"/>
            <a:ext cx="4304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+mn-ea"/>
              </a:rPr>
              <a:t>这个分数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是    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9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4"/>
          <p:cNvGrpSpPr/>
          <p:nvPr/>
        </p:nvGrpSpPr>
        <p:grpSpPr bwMode="auto">
          <a:xfrm>
            <a:off x="7744271" y="260648"/>
            <a:ext cx="1292225" cy="1292225"/>
            <a:chOff x="4946" y="164"/>
            <a:chExt cx="814" cy="814"/>
          </a:xfrm>
        </p:grpSpPr>
        <p:pic>
          <p:nvPicPr>
            <p:cNvPr id="32770" name="Picture 6" descr="Blue-Green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46" y="164"/>
              <a:ext cx="814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771" name="WordArt 13"/>
            <p:cNvSpPr>
              <a:spLocks noChangeArrowheads="1" noChangeShapeType="1" noTextEdit="1"/>
            </p:cNvSpPr>
            <p:nvPr/>
          </p:nvSpPr>
          <p:spPr bwMode="auto">
            <a:xfrm>
              <a:off x="5012" y="481"/>
              <a:ext cx="723" cy="272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4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solidFill>
                      <a:srgbClr val="FF3399"/>
                    </a:solidFill>
                    <a:round/>
                  </a:ln>
                  <a:solidFill>
                    <a:srgbClr val="FF3399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思维创新</a:t>
              </a:r>
            </a:p>
          </p:txBody>
        </p:sp>
      </p:grpSp>
      <p:grpSp>
        <p:nvGrpSpPr>
          <p:cNvPr id="9" name="Group 8"/>
          <p:cNvGrpSpPr/>
          <p:nvPr/>
        </p:nvGrpSpPr>
        <p:grpSpPr bwMode="auto">
          <a:xfrm>
            <a:off x="5580112" y="6143644"/>
            <a:ext cx="1943100" cy="525791"/>
            <a:chOff x="1474" y="3702"/>
            <a:chExt cx="952" cy="499"/>
          </a:xfrm>
        </p:grpSpPr>
        <p:sp>
          <p:nvSpPr>
            <p:cNvPr id="10" name="AutoShape 9">
              <a:hlinkClick r:id="" action="ppaction://noaction"/>
            </p:cNvPr>
            <p:cNvSpPr>
              <a:spLocks noChangeArrowheads="1"/>
            </p:cNvSpPr>
            <p:nvPr/>
          </p:nvSpPr>
          <p:spPr bwMode="auto">
            <a:xfrm>
              <a:off x="1474" y="3702"/>
              <a:ext cx="907" cy="499"/>
            </a:xfrm>
            <a:prstGeom prst="actionButtonBlank">
              <a:avLst/>
            </a:prstGeom>
            <a:solidFill>
              <a:srgbClr val="DEEC22"/>
            </a:solidFill>
            <a:ln w="9525">
              <a:solidFill>
                <a:schemeClr val="hlink"/>
              </a:solidFill>
              <a:miter lim="800000"/>
            </a:ln>
          </p:spPr>
          <p:txBody>
            <a:bodyPr wrap="none" anchor="ctr"/>
            <a:lstStyle/>
            <a:p>
              <a:pPr algn="ctr"/>
              <a:endParaRPr lang="zh-CN" altLang="en-US" sz="1800">
                <a:solidFill>
                  <a:srgbClr val="FF0000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1" name="Text Box 10">
              <a:hlinkClick r:id="rId3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1474" y="3702"/>
              <a:ext cx="952" cy="4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返回作业</a:t>
              </a:r>
              <a:r>
                <a:rPr lang="en-US" altLang="zh-CN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2</a:t>
              </a:r>
            </a:p>
          </p:txBody>
        </p:sp>
      </p:grp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-19364" y="761820"/>
            <a:ext cx="786841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7.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（</a:t>
            </a:r>
            <a:r>
              <a:rPr lang="zh-CN" altLang="en-US" sz="3200" dirty="0">
                <a:solidFill>
                  <a:srgbClr val="FF3399"/>
                </a:solidFill>
                <a:latin typeface="+mn-ea"/>
                <a:ea typeface="+mn-ea"/>
              </a:rPr>
              <a:t>创新</a:t>
            </a:r>
            <a:r>
              <a:rPr lang="zh-CN" altLang="en-US" sz="3200" dirty="0" smtClean="0">
                <a:solidFill>
                  <a:srgbClr val="FF3399"/>
                </a:solidFill>
                <a:latin typeface="+mn-ea"/>
                <a:ea typeface="+mn-ea"/>
              </a:rPr>
              <a:t>题）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一个分数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它的分子、分母同时除以一个相同的数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得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   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分子与分母的和是</a:t>
            </a:r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78,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这个分数是多少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?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287840" y="1407571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287840" y="181739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  <a:ea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4248337" y="1915982"/>
            <a:ext cx="435366" cy="0"/>
          </a:xfrm>
          <a:prstGeom prst="line">
            <a:avLst/>
          </a:prstGeom>
          <a:ln w="28575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303215" y="3356992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30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303215" y="3843184"/>
            <a:ext cx="7008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  <a:latin typeface="+mn-ea"/>
                <a:ea typeface="+mn-ea"/>
              </a:rPr>
              <a:t>48</a:t>
            </a:r>
            <a:endParaRPr lang="zh-CN" altLang="en-US" sz="40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4375223" y="4005064"/>
            <a:ext cx="628825" cy="0"/>
          </a:xfrm>
          <a:prstGeom prst="line">
            <a:avLst/>
          </a:prstGeom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矩形 41"/>
          <p:cNvSpPr/>
          <p:nvPr/>
        </p:nvSpPr>
        <p:spPr>
          <a:xfrm>
            <a:off x="1547664" y="3637129"/>
            <a:ext cx="43043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+mn-ea"/>
              </a:rPr>
              <a:t>这个分数</a:t>
            </a:r>
            <a:r>
              <a:rPr lang="zh-CN" altLang="en-US" sz="4000" dirty="0" smtClean="0">
                <a:solidFill>
                  <a:srgbClr val="FF0000"/>
                </a:solidFill>
                <a:latin typeface="+mn-ea"/>
              </a:rPr>
              <a:t>是    。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  <p:bldP spid="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5" name="AutoShape 7"/>
          <p:cNvSpPr>
            <a:spLocks noChangeArrowheads="1"/>
          </p:cNvSpPr>
          <p:nvPr/>
        </p:nvSpPr>
        <p:spPr bwMode="auto">
          <a:xfrm>
            <a:off x="0" y="764704"/>
            <a:ext cx="1223963" cy="719138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00"/>
          </a:solidFill>
          <a:ln w="9525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/>
          <a:p>
            <a:pPr algn="ctr"/>
            <a:r>
              <a:rPr lang="zh-CN" altLang="en-US" sz="3600" b="1" dirty="0">
                <a:solidFill>
                  <a:srgbClr val="0000FF"/>
                </a:solidFill>
                <a:latin typeface="楷体_GB2312" pitchFamily="49" charset="-122"/>
              </a:rPr>
              <a:t>例</a:t>
            </a:r>
            <a:r>
              <a:rPr lang="en-US" sz="3600" b="1" dirty="0">
                <a:solidFill>
                  <a:srgbClr val="0000FF"/>
                </a:solidFill>
                <a:latin typeface="楷体_GB2312" pitchFamily="49" charset="-122"/>
              </a:rPr>
              <a:t>1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233436" y="552611"/>
            <a:ext cx="7682068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拿出三张同样大小的正方形纸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，分别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平均分成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,4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,8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并将其中的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,2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,4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份涂上颜色</a:t>
            </a:r>
            <a:r>
              <a:rPr lang="en-US" altLang="zh-CN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再把涂色部分用分数表示出来。</a:t>
            </a:r>
            <a:endParaRPr lang="zh-CN" altLang="en-US" sz="3200" b="1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78" name="AutoShape 10"/>
          <p:cNvSpPr>
            <a:spLocks noChangeArrowheads="1"/>
          </p:cNvSpPr>
          <p:nvPr/>
        </p:nvSpPr>
        <p:spPr bwMode="auto">
          <a:xfrm>
            <a:off x="6524516" y="3034254"/>
            <a:ext cx="1827213" cy="1512888"/>
          </a:xfrm>
          <a:prstGeom prst="roundRect">
            <a:avLst/>
          </a:prstGeom>
          <a:solidFill>
            <a:srgbClr val="FFFF00"/>
          </a:solidFill>
          <a:ln w="2540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800" b="1"/>
              <a:t>可以用对折的方法来分。</a:t>
            </a:r>
          </a:p>
        </p:txBody>
      </p:sp>
      <p:sp>
        <p:nvSpPr>
          <p:cNvPr id="33" name="Rectangle 34"/>
          <p:cNvSpPr>
            <a:spLocks noChangeArrowheads="1"/>
          </p:cNvSpPr>
          <p:nvPr/>
        </p:nvSpPr>
        <p:spPr bwMode="auto">
          <a:xfrm>
            <a:off x="1907407" y="4369612"/>
            <a:ext cx="1006475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AutoShape 36"/>
          <p:cNvSpPr>
            <a:spLocks noChangeArrowheads="1"/>
          </p:cNvSpPr>
          <p:nvPr/>
        </p:nvSpPr>
        <p:spPr bwMode="auto">
          <a:xfrm rot="16200000">
            <a:off x="1942332" y="4334687"/>
            <a:ext cx="936625" cy="1006475"/>
          </a:xfrm>
          <a:prstGeom prst="rtTriangle">
            <a:avLst/>
          </a:prstGeom>
          <a:solidFill>
            <a:srgbClr val="FFC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Line 35"/>
          <p:cNvSpPr>
            <a:spLocks noChangeShapeType="1"/>
          </p:cNvSpPr>
          <p:nvPr/>
        </p:nvSpPr>
        <p:spPr bwMode="auto">
          <a:xfrm flipH="1">
            <a:off x="1905819" y="4369612"/>
            <a:ext cx="1009650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9" name="Rectangle 47"/>
          <p:cNvSpPr>
            <a:spLocks noChangeArrowheads="1"/>
          </p:cNvSpPr>
          <p:nvPr/>
        </p:nvSpPr>
        <p:spPr bwMode="auto">
          <a:xfrm>
            <a:off x="3566339" y="4369612"/>
            <a:ext cx="1003310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48"/>
          <p:cNvSpPr>
            <a:spLocks noChangeArrowheads="1"/>
          </p:cNvSpPr>
          <p:nvPr/>
        </p:nvSpPr>
        <p:spPr bwMode="auto">
          <a:xfrm rot="16200000">
            <a:off x="3599682" y="4336270"/>
            <a:ext cx="936625" cy="1003310"/>
          </a:xfrm>
          <a:prstGeom prst="rtTriangle">
            <a:avLst/>
          </a:prstGeom>
          <a:solidFill>
            <a:srgbClr val="FFC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49"/>
          <p:cNvSpPr>
            <a:spLocks noChangeShapeType="1"/>
          </p:cNvSpPr>
          <p:nvPr/>
        </p:nvSpPr>
        <p:spPr bwMode="auto">
          <a:xfrm flipH="1">
            <a:off x="3564756" y="4369612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Line 55"/>
          <p:cNvSpPr>
            <a:spLocks noChangeShapeType="1"/>
          </p:cNvSpPr>
          <p:nvPr/>
        </p:nvSpPr>
        <p:spPr bwMode="auto">
          <a:xfrm>
            <a:off x="3563169" y="4369612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Rectangle 52"/>
          <p:cNvSpPr>
            <a:spLocks noChangeArrowheads="1"/>
          </p:cNvSpPr>
          <p:nvPr/>
        </p:nvSpPr>
        <p:spPr bwMode="auto">
          <a:xfrm>
            <a:off x="5150665" y="4369612"/>
            <a:ext cx="1003310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53"/>
          <p:cNvSpPr>
            <a:spLocks noChangeArrowheads="1"/>
          </p:cNvSpPr>
          <p:nvPr/>
        </p:nvSpPr>
        <p:spPr bwMode="auto">
          <a:xfrm rot="16200000">
            <a:off x="5184008" y="4336270"/>
            <a:ext cx="936625" cy="1003310"/>
          </a:xfrm>
          <a:prstGeom prst="rtTriangle">
            <a:avLst/>
          </a:prstGeom>
          <a:solidFill>
            <a:srgbClr val="FFC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54"/>
          <p:cNvSpPr>
            <a:spLocks noChangeShapeType="1"/>
          </p:cNvSpPr>
          <p:nvPr/>
        </p:nvSpPr>
        <p:spPr bwMode="auto">
          <a:xfrm flipH="1">
            <a:off x="5149082" y="4369612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9" name="Line 57"/>
          <p:cNvSpPr>
            <a:spLocks noChangeShapeType="1"/>
          </p:cNvSpPr>
          <p:nvPr/>
        </p:nvSpPr>
        <p:spPr bwMode="auto">
          <a:xfrm>
            <a:off x="5147494" y="4369612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0" name="Line 59"/>
          <p:cNvSpPr>
            <a:spLocks noChangeShapeType="1"/>
          </p:cNvSpPr>
          <p:nvPr/>
        </p:nvSpPr>
        <p:spPr bwMode="auto">
          <a:xfrm>
            <a:off x="5649144" y="4369612"/>
            <a:ext cx="31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7" name="Line 60"/>
          <p:cNvSpPr>
            <a:spLocks noChangeShapeType="1"/>
          </p:cNvSpPr>
          <p:nvPr/>
        </p:nvSpPr>
        <p:spPr bwMode="auto">
          <a:xfrm>
            <a:off x="5145906" y="4874437"/>
            <a:ext cx="100965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3" name="Rectangle 63"/>
          <p:cNvSpPr>
            <a:spLocks noChangeArrowheads="1"/>
          </p:cNvSpPr>
          <p:nvPr/>
        </p:nvSpPr>
        <p:spPr bwMode="auto">
          <a:xfrm>
            <a:off x="1907407" y="2816791"/>
            <a:ext cx="1006475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Rectangle 64"/>
          <p:cNvSpPr>
            <a:spLocks noChangeArrowheads="1"/>
          </p:cNvSpPr>
          <p:nvPr/>
        </p:nvSpPr>
        <p:spPr bwMode="auto">
          <a:xfrm>
            <a:off x="1907407" y="3285104"/>
            <a:ext cx="1006475" cy="466725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Line 65"/>
          <p:cNvSpPr>
            <a:spLocks noChangeShapeType="1"/>
          </p:cNvSpPr>
          <p:nvPr/>
        </p:nvSpPr>
        <p:spPr bwMode="auto">
          <a:xfrm>
            <a:off x="1907407" y="3285104"/>
            <a:ext cx="10064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0" name="Rectangle 68"/>
          <p:cNvSpPr>
            <a:spLocks noChangeArrowheads="1"/>
          </p:cNvSpPr>
          <p:nvPr/>
        </p:nvSpPr>
        <p:spPr bwMode="auto">
          <a:xfrm>
            <a:off x="3563170" y="2816791"/>
            <a:ext cx="1006475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Rectangle 69"/>
          <p:cNvSpPr>
            <a:spLocks noChangeArrowheads="1"/>
          </p:cNvSpPr>
          <p:nvPr/>
        </p:nvSpPr>
        <p:spPr bwMode="auto">
          <a:xfrm>
            <a:off x="3563170" y="3283516"/>
            <a:ext cx="1006475" cy="468313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70"/>
          <p:cNvSpPr>
            <a:spLocks noChangeShapeType="1"/>
          </p:cNvSpPr>
          <p:nvPr/>
        </p:nvSpPr>
        <p:spPr bwMode="auto">
          <a:xfrm>
            <a:off x="3563170" y="3285104"/>
            <a:ext cx="100647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9" name="Line 71"/>
          <p:cNvSpPr>
            <a:spLocks noChangeShapeType="1"/>
          </p:cNvSpPr>
          <p:nvPr/>
        </p:nvSpPr>
        <p:spPr bwMode="auto">
          <a:xfrm>
            <a:off x="4066408" y="2816791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5" name="Rectangle 75"/>
          <p:cNvSpPr>
            <a:spLocks noChangeArrowheads="1"/>
          </p:cNvSpPr>
          <p:nvPr/>
        </p:nvSpPr>
        <p:spPr bwMode="auto">
          <a:xfrm>
            <a:off x="5074470" y="2816791"/>
            <a:ext cx="1004890" cy="9366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Rectangle 76"/>
          <p:cNvSpPr>
            <a:spLocks noChangeArrowheads="1"/>
          </p:cNvSpPr>
          <p:nvPr/>
        </p:nvSpPr>
        <p:spPr bwMode="auto">
          <a:xfrm>
            <a:off x="5074470" y="3283516"/>
            <a:ext cx="1004890" cy="468313"/>
          </a:xfrm>
          <a:prstGeom prst="rect">
            <a:avLst/>
          </a:prstGeom>
          <a:solidFill>
            <a:srgbClr val="FF0000"/>
          </a:solidFill>
          <a:ln w="12700" algn="ctr">
            <a:solidFill>
              <a:schemeClr val="tx1"/>
            </a:solidFill>
            <a:miter lim="800000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Line 77"/>
          <p:cNvSpPr>
            <a:spLocks noChangeShapeType="1"/>
          </p:cNvSpPr>
          <p:nvPr/>
        </p:nvSpPr>
        <p:spPr bwMode="auto">
          <a:xfrm>
            <a:off x="5074470" y="3285104"/>
            <a:ext cx="100489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4" name="Line 78"/>
          <p:cNvSpPr>
            <a:spLocks noChangeShapeType="1"/>
          </p:cNvSpPr>
          <p:nvPr/>
        </p:nvSpPr>
        <p:spPr bwMode="auto">
          <a:xfrm>
            <a:off x="5576915" y="2816791"/>
            <a:ext cx="0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1" name="Line 79"/>
          <p:cNvSpPr>
            <a:spLocks noChangeShapeType="1"/>
          </p:cNvSpPr>
          <p:nvPr/>
        </p:nvSpPr>
        <p:spPr bwMode="auto">
          <a:xfrm>
            <a:off x="5074470" y="2816791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2" name="Line 81"/>
          <p:cNvSpPr>
            <a:spLocks noChangeShapeType="1"/>
          </p:cNvSpPr>
          <p:nvPr/>
        </p:nvSpPr>
        <p:spPr bwMode="auto">
          <a:xfrm flipV="1">
            <a:off x="5074470" y="2816791"/>
            <a:ext cx="1006475" cy="936625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56" name="Group 85"/>
          <p:cNvGrpSpPr/>
          <p:nvPr/>
        </p:nvGrpSpPr>
        <p:grpSpPr bwMode="auto">
          <a:xfrm>
            <a:off x="2196306" y="5343102"/>
            <a:ext cx="504825" cy="1038226"/>
            <a:chOff x="3375" y="1282"/>
            <a:chExt cx="318" cy="654"/>
          </a:xfrm>
        </p:grpSpPr>
        <p:sp>
          <p:nvSpPr>
            <p:cNvPr id="57" name="Text Box 86"/>
            <p:cNvSpPr txBox="1">
              <a:spLocks noChangeArrowheads="1"/>
            </p:cNvSpPr>
            <p:nvPr/>
          </p:nvSpPr>
          <p:spPr bwMode="auto">
            <a:xfrm>
              <a:off x="3375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58" name="Text Box 87"/>
            <p:cNvSpPr txBox="1">
              <a:spLocks noChangeArrowheads="1"/>
            </p:cNvSpPr>
            <p:nvPr/>
          </p:nvSpPr>
          <p:spPr bwMode="auto">
            <a:xfrm>
              <a:off x="3375" y="1282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59" name="Line 88"/>
            <p:cNvSpPr>
              <a:spLocks noChangeShapeType="1"/>
            </p:cNvSpPr>
            <p:nvPr/>
          </p:nvSpPr>
          <p:spPr bwMode="auto">
            <a:xfrm>
              <a:off x="3375" y="1608"/>
              <a:ext cx="236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0" name="Group 89"/>
          <p:cNvGrpSpPr/>
          <p:nvPr/>
        </p:nvGrpSpPr>
        <p:grpSpPr bwMode="auto">
          <a:xfrm>
            <a:off x="3864769" y="5343102"/>
            <a:ext cx="511175" cy="1038226"/>
            <a:chOff x="3420" y="1282"/>
            <a:chExt cx="322" cy="654"/>
          </a:xfrm>
        </p:grpSpPr>
        <p:sp>
          <p:nvSpPr>
            <p:cNvPr id="61" name="Text Box 90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62" name="Text Box 91"/>
            <p:cNvSpPr txBox="1">
              <a:spLocks noChangeArrowheads="1"/>
            </p:cNvSpPr>
            <p:nvPr/>
          </p:nvSpPr>
          <p:spPr bwMode="auto">
            <a:xfrm>
              <a:off x="3420" y="1282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63" name="Line 92"/>
            <p:cNvSpPr>
              <a:spLocks noChangeShapeType="1"/>
            </p:cNvSpPr>
            <p:nvPr/>
          </p:nvSpPr>
          <p:spPr bwMode="auto">
            <a:xfrm>
              <a:off x="3430" y="1608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grpSp>
        <p:nvGrpSpPr>
          <p:cNvPr id="64" name="Group 93"/>
          <p:cNvGrpSpPr/>
          <p:nvPr/>
        </p:nvGrpSpPr>
        <p:grpSpPr bwMode="auto">
          <a:xfrm>
            <a:off x="5428977" y="5343100"/>
            <a:ext cx="511175" cy="1016000"/>
            <a:chOff x="3420" y="1296"/>
            <a:chExt cx="322" cy="640"/>
          </a:xfrm>
        </p:grpSpPr>
        <p:sp>
          <p:nvSpPr>
            <p:cNvPr id="65" name="Text Box 94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>
                  <a:solidFill>
                    <a:schemeClr val="tx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66" name="Text Box 95"/>
            <p:cNvSpPr txBox="1">
              <a:spLocks noChangeArrowheads="1"/>
            </p:cNvSpPr>
            <p:nvPr/>
          </p:nvSpPr>
          <p:spPr bwMode="auto">
            <a:xfrm>
              <a:off x="3420" y="1296"/>
              <a:ext cx="227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dirty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67" name="Line 96"/>
            <p:cNvSpPr>
              <a:spLocks noChangeShapeType="1"/>
            </p:cNvSpPr>
            <p:nvPr/>
          </p:nvSpPr>
          <p:spPr bwMode="auto">
            <a:xfrm>
              <a:off x="3430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75463" y="3034112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方法一：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225334" y="4543948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方法二：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16946" y="2209439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3690603" y="2186521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183217" y="2159133"/>
            <a:ext cx="78739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份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8" grpId="0" bldLvl="0" animBg="1" autoUpdateAnimBg="0"/>
      <p:bldP spid="33" grpId="0" animBg="1"/>
      <p:bldP spid="34" grpId="0" animBg="1"/>
      <p:bldP spid="32" grpId="0" animBg="1"/>
      <p:bldP spid="29" grpId="0" animBg="1"/>
      <p:bldP spid="30" grpId="0" animBg="1"/>
      <p:bldP spid="28" grpId="0" animBg="1"/>
      <p:bldP spid="26" grpId="0" animBg="1"/>
      <p:bldP spid="23" grpId="0" animBg="1"/>
      <p:bldP spid="24" grpId="0" animBg="1"/>
      <p:bldP spid="22" grpId="0" animBg="1"/>
      <p:bldP spid="19" grpId="0" animBg="1"/>
      <p:bldP spid="20" grpId="0" animBg="1"/>
      <p:bldP spid="17" grpId="0" animBg="1"/>
      <p:bldP spid="54" grpId="0" animBg="1"/>
      <p:bldP spid="55" grpId="0" animBg="1"/>
      <p:bldP spid="51" grpId="0" animBg="1"/>
      <p:bldP spid="52" grpId="0" animBg="1"/>
      <p:bldP spid="49" grpId="0" animBg="1"/>
      <p:bldP spid="46" grpId="0" animBg="1"/>
      <p:bldP spid="47" grpId="0" animBg="1"/>
      <p:bldP spid="44" grpId="0" animBg="1"/>
      <p:bldP spid="41" grpId="0" animBg="1"/>
      <p:bldP spid="42" grpId="0" animBg="1"/>
      <p:bldP spid="2" grpId="0"/>
      <p:bldP spid="69" grpId="0"/>
      <p:bldP spid="3" grpId="0"/>
      <p:bldP spid="71" grpId="0"/>
      <p:bldP spid="7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bbs.jxrtv.com/attachment/2007-4/2007449403450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20688"/>
            <a:ext cx="7410449" cy="5553076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981075"/>
            <a:ext cx="4170362" cy="1304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组合 9"/>
          <p:cNvGrpSpPr/>
          <p:nvPr/>
        </p:nvGrpSpPr>
        <p:grpSpPr>
          <a:xfrm>
            <a:off x="5939527" y="5733256"/>
            <a:ext cx="1656809" cy="877791"/>
            <a:chOff x="5939527" y="5733256"/>
            <a:chExt cx="1656809" cy="877791"/>
          </a:xfrm>
        </p:grpSpPr>
        <p:pic>
          <p:nvPicPr>
            <p:cNvPr id="8" name="Picture 34">
              <a:hlinkClick r:id="rId4" action="ppaction://hlinksldjump"/>
            </p:cNvPr>
            <p:cNvPicPr>
              <a:picLocks noChangeArrowheads="1"/>
            </p:cNvPicPr>
            <p:nvPr/>
          </p:nvPicPr>
          <p:blipFill>
            <a:blip r:embed="rId5" cstate="print">
              <a:clrChange>
                <a:clrFrom>
                  <a:srgbClr val="0078AA"/>
                </a:clrFrom>
                <a:clrTo>
                  <a:srgbClr val="0078AA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40574" y="5733256"/>
              <a:ext cx="1655762" cy="876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 Box 18">
              <a:hlinkClick r:id="" action="ppaction://hlinkshowjump?jump=firstslide">
                <a:snd r:embed="rId6" name="suction.wav"/>
              </a:hlinkClick>
            </p:cNvPr>
            <p:cNvSpPr txBox="1">
              <a:spLocks noChangeArrowheads="1"/>
            </p:cNvSpPr>
            <p:nvPr/>
          </p:nvSpPr>
          <p:spPr bwMode="auto">
            <a:xfrm>
              <a:off x="5939527" y="6091935"/>
              <a:ext cx="1612900" cy="519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返回目录</a:t>
              </a:r>
              <a:endParaRPr lang="zh-CN" altLang="en-US" sz="1800" b="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520700" y="688975"/>
            <a:ext cx="4367213" cy="63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>
                <a:ea typeface="宋体" panose="02010600030101010101" pitchFamily="2" charset="-122"/>
              </a:rPr>
              <a:t>你发现了什么？</a:t>
            </a:r>
          </a:p>
        </p:txBody>
      </p:sp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041650" y="1717675"/>
            <a:ext cx="5826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737100" y="1717675"/>
            <a:ext cx="582613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8200" name="AutoShape 8"/>
          <p:cNvSpPr>
            <a:spLocks noChangeArrowheads="1"/>
          </p:cNvSpPr>
          <p:nvPr/>
        </p:nvSpPr>
        <p:spPr bwMode="auto">
          <a:xfrm>
            <a:off x="1691680" y="2933700"/>
            <a:ext cx="5355233" cy="1863452"/>
          </a:xfrm>
          <a:prstGeom prst="roundRect">
            <a:avLst/>
          </a:prstGeom>
          <a:solidFill>
            <a:srgbClr val="FFFF00"/>
          </a:solidFill>
          <a:ln w="2540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3600" b="1" dirty="0"/>
              <a:t>它们的分子、分母各是按照什么规律变化的？</a:t>
            </a:r>
          </a:p>
        </p:txBody>
      </p:sp>
      <p:grpSp>
        <p:nvGrpSpPr>
          <p:cNvPr id="10" name="Group 85"/>
          <p:cNvGrpSpPr/>
          <p:nvPr/>
        </p:nvGrpSpPr>
        <p:grpSpPr bwMode="auto">
          <a:xfrm>
            <a:off x="2267744" y="1485108"/>
            <a:ext cx="504825" cy="1289053"/>
            <a:chOff x="3375" y="1202"/>
            <a:chExt cx="318" cy="812"/>
          </a:xfrm>
        </p:grpSpPr>
        <p:sp>
          <p:nvSpPr>
            <p:cNvPr id="11" name="Text Box 86"/>
            <p:cNvSpPr txBox="1">
              <a:spLocks noChangeArrowheads="1"/>
            </p:cNvSpPr>
            <p:nvPr/>
          </p:nvSpPr>
          <p:spPr bwMode="auto">
            <a:xfrm>
              <a:off x="3375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2" name="Text Box 87"/>
            <p:cNvSpPr txBox="1">
              <a:spLocks noChangeArrowheads="1"/>
            </p:cNvSpPr>
            <p:nvPr/>
          </p:nvSpPr>
          <p:spPr bwMode="auto">
            <a:xfrm>
              <a:off x="3375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3" name="Line 88"/>
            <p:cNvSpPr>
              <a:spLocks noChangeShapeType="1"/>
            </p:cNvSpPr>
            <p:nvPr/>
          </p:nvSpPr>
          <p:spPr bwMode="auto">
            <a:xfrm>
              <a:off x="3375" y="1608"/>
              <a:ext cx="2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89"/>
          <p:cNvGrpSpPr/>
          <p:nvPr/>
        </p:nvGrpSpPr>
        <p:grpSpPr bwMode="auto">
          <a:xfrm>
            <a:off x="3936207" y="1485108"/>
            <a:ext cx="511175" cy="1289053"/>
            <a:chOff x="3420" y="1202"/>
            <a:chExt cx="322" cy="812"/>
          </a:xfrm>
        </p:grpSpPr>
        <p:sp>
          <p:nvSpPr>
            <p:cNvPr id="15" name="Text Box 90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6" name="Text Box 91"/>
            <p:cNvSpPr txBox="1">
              <a:spLocks noChangeArrowheads="1"/>
            </p:cNvSpPr>
            <p:nvPr/>
          </p:nvSpPr>
          <p:spPr bwMode="auto">
            <a:xfrm>
              <a:off x="3420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7" name="Line 92"/>
            <p:cNvSpPr>
              <a:spLocks noChangeShapeType="1"/>
            </p:cNvSpPr>
            <p:nvPr/>
          </p:nvSpPr>
          <p:spPr bwMode="auto">
            <a:xfrm>
              <a:off x="3430" y="1608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93"/>
          <p:cNvGrpSpPr/>
          <p:nvPr/>
        </p:nvGrpSpPr>
        <p:grpSpPr bwMode="auto">
          <a:xfrm>
            <a:off x="5500415" y="1485106"/>
            <a:ext cx="511175" cy="1266827"/>
            <a:chOff x="3420" y="1216"/>
            <a:chExt cx="322" cy="798"/>
          </a:xfrm>
        </p:grpSpPr>
        <p:sp>
          <p:nvSpPr>
            <p:cNvPr id="19" name="Text Box 94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chemeClr val="tx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0" name="Text Box 95"/>
            <p:cNvSpPr txBox="1">
              <a:spLocks noChangeArrowheads="1"/>
            </p:cNvSpPr>
            <p:nvPr/>
          </p:nvSpPr>
          <p:spPr bwMode="auto">
            <a:xfrm>
              <a:off x="3420" y="121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1" name="Line 96"/>
            <p:cNvSpPr>
              <a:spLocks noChangeShapeType="1"/>
            </p:cNvSpPr>
            <p:nvPr/>
          </p:nvSpPr>
          <p:spPr bwMode="auto">
            <a:xfrm>
              <a:off x="3430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8" grpId="0" autoUpdateAnimBg="0"/>
      <p:bldP spid="8199" grpId="0" autoUpdateAnimBg="0"/>
      <p:bldP spid="8200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041650" y="1717675"/>
            <a:ext cx="5826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dirty="0">
                <a:solidFill>
                  <a:schemeClr val="tx1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644008" y="1700808"/>
            <a:ext cx="5826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dirty="0">
                <a:solidFill>
                  <a:schemeClr val="tx1"/>
                </a:solidFill>
                <a:ea typeface="宋体" panose="02010600030101010101" pitchFamily="2" charset="-122"/>
              </a:rPr>
              <a:t>=</a:t>
            </a:r>
          </a:p>
        </p:txBody>
      </p:sp>
      <p:grpSp>
        <p:nvGrpSpPr>
          <p:cNvPr id="10" name="Group 85"/>
          <p:cNvGrpSpPr/>
          <p:nvPr/>
        </p:nvGrpSpPr>
        <p:grpSpPr bwMode="auto">
          <a:xfrm>
            <a:off x="2267744" y="1485108"/>
            <a:ext cx="504825" cy="1289053"/>
            <a:chOff x="3375" y="1202"/>
            <a:chExt cx="318" cy="812"/>
          </a:xfrm>
        </p:grpSpPr>
        <p:sp>
          <p:nvSpPr>
            <p:cNvPr id="11" name="Text Box 86"/>
            <p:cNvSpPr txBox="1">
              <a:spLocks noChangeArrowheads="1"/>
            </p:cNvSpPr>
            <p:nvPr/>
          </p:nvSpPr>
          <p:spPr bwMode="auto">
            <a:xfrm>
              <a:off x="3375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2" name="Text Box 87"/>
            <p:cNvSpPr txBox="1">
              <a:spLocks noChangeArrowheads="1"/>
            </p:cNvSpPr>
            <p:nvPr/>
          </p:nvSpPr>
          <p:spPr bwMode="auto">
            <a:xfrm>
              <a:off x="3375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</a:p>
          </p:txBody>
        </p:sp>
        <p:sp>
          <p:nvSpPr>
            <p:cNvPr id="13" name="Line 88"/>
            <p:cNvSpPr>
              <a:spLocks noChangeShapeType="1"/>
            </p:cNvSpPr>
            <p:nvPr/>
          </p:nvSpPr>
          <p:spPr bwMode="auto">
            <a:xfrm>
              <a:off x="3375" y="1608"/>
              <a:ext cx="2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89"/>
          <p:cNvGrpSpPr/>
          <p:nvPr/>
        </p:nvGrpSpPr>
        <p:grpSpPr bwMode="auto">
          <a:xfrm>
            <a:off x="3936207" y="1485108"/>
            <a:ext cx="511175" cy="1289053"/>
            <a:chOff x="3420" y="1202"/>
            <a:chExt cx="322" cy="812"/>
          </a:xfrm>
        </p:grpSpPr>
        <p:sp>
          <p:nvSpPr>
            <p:cNvPr id="15" name="Text Box 90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6" name="Text Box 91"/>
            <p:cNvSpPr txBox="1">
              <a:spLocks noChangeArrowheads="1"/>
            </p:cNvSpPr>
            <p:nvPr/>
          </p:nvSpPr>
          <p:spPr bwMode="auto">
            <a:xfrm>
              <a:off x="3420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7" name="Line 92"/>
            <p:cNvSpPr>
              <a:spLocks noChangeShapeType="1"/>
            </p:cNvSpPr>
            <p:nvPr/>
          </p:nvSpPr>
          <p:spPr bwMode="auto">
            <a:xfrm>
              <a:off x="3430" y="1608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93"/>
          <p:cNvGrpSpPr/>
          <p:nvPr/>
        </p:nvGrpSpPr>
        <p:grpSpPr bwMode="auto">
          <a:xfrm>
            <a:off x="5500415" y="1485106"/>
            <a:ext cx="511175" cy="1266827"/>
            <a:chOff x="3420" y="1216"/>
            <a:chExt cx="322" cy="798"/>
          </a:xfrm>
        </p:grpSpPr>
        <p:sp>
          <p:nvSpPr>
            <p:cNvPr id="19" name="Text Box 94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8</a:t>
              </a:r>
            </a:p>
          </p:txBody>
        </p:sp>
        <p:sp>
          <p:nvSpPr>
            <p:cNvPr id="20" name="Text Box 95"/>
            <p:cNvSpPr txBox="1">
              <a:spLocks noChangeArrowheads="1"/>
            </p:cNvSpPr>
            <p:nvPr/>
          </p:nvSpPr>
          <p:spPr bwMode="auto">
            <a:xfrm>
              <a:off x="3420" y="121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21" name="Line 96"/>
            <p:cNvSpPr>
              <a:spLocks noChangeShapeType="1"/>
            </p:cNvSpPr>
            <p:nvPr/>
          </p:nvSpPr>
          <p:spPr bwMode="auto">
            <a:xfrm>
              <a:off x="3430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2718666" y="1843088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2771054" y="1268414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2718666" y="2417763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771054" y="2417763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4356596" y="1843434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4408984" y="1268760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356596" y="2418109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4408984" y="2418109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  <a:ea typeface="宋体" panose="02010600030101010101" pitchFamily="2" charset="-122"/>
              </a:rPr>
              <a:t>×2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315858" y="3717032"/>
            <a:ext cx="6496501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分数的分子和分母同时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乘</a:t>
            </a:r>
            <a:r>
              <a:rPr lang="en-US" altLang="zh-CN" sz="4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分数的大小不变。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8" name="Text Box 6"/>
          <p:cNvSpPr txBox="1">
            <a:spLocks noChangeArrowheads="1"/>
          </p:cNvSpPr>
          <p:nvPr/>
        </p:nvSpPr>
        <p:spPr bwMode="auto">
          <a:xfrm>
            <a:off x="3041650" y="1717675"/>
            <a:ext cx="5826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dirty="0">
                <a:solidFill>
                  <a:schemeClr val="tx1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8199" name="Text Box 7"/>
          <p:cNvSpPr txBox="1">
            <a:spLocks noChangeArrowheads="1"/>
          </p:cNvSpPr>
          <p:nvPr/>
        </p:nvSpPr>
        <p:spPr bwMode="auto">
          <a:xfrm>
            <a:off x="4644008" y="1700808"/>
            <a:ext cx="5826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4800" dirty="0">
                <a:solidFill>
                  <a:schemeClr val="tx1"/>
                </a:solidFill>
                <a:ea typeface="宋体" panose="02010600030101010101" pitchFamily="2" charset="-122"/>
              </a:rPr>
              <a:t>=</a:t>
            </a:r>
          </a:p>
        </p:txBody>
      </p:sp>
      <p:grpSp>
        <p:nvGrpSpPr>
          <p:cNvPr id="10" name="Group 85"/>
          <p:cNvGrpSpPr/>
          <p:nvPr/>
        </p:nvGrpSpPr>
        <p:grpSpPr bwMode="auto">
          <a:xfrm>
            <a:off x="2267744" y="1485108"/>
            <a:ext cx="504825" cy="1289053"/>
            <a:chOff x="3375" y="1202"/>
            <a:chExt cx="318" cy="812"/>
          </a:xfrm>
        </p:grpSpPr>
        <p:sp>
          <p:nvSpPr>
            <p:cNvPr id="11" name="Text Box 86"/>
            <p:cNvSpPr txBox="1">
              <a:spLocks noChangeArrowheads="1"/>
            </p:cNvSpPr>
            <p:nvPr/>
          </p:nvSpPr>
          <p:spPr bwMode="auto">
            <a:xfrm>
              <a:off x="3375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8</a:t>
              </a:r>
              <a:endParaRPr lang="en-US" altLang="zh-CN" sz="4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2" name="Text Box 87"/>
            <p:cNvSpPr txBox="1">
              <a:spLocks noChangeArrowheads="1"/>
            </p:cNvSpPr>
            <p:nvPr/>
          </p:nvSpPr>
          <p:spPr bwMode="auto">
            <a:xfrm>
              <a:off x="3375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  <a:endParaRPr lang="en-US" altLang="zh-CN" sz="4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3" name="Line 88"/>
            <p:cNvSpPr>
              <a:spLocks noChangeShapeType="1"/>
            </p:cNvSpPr>
            <p:nvPr/>
          </p:nvSpPr>
          <p:spPr bwMode="auto">
            <a:xfrm>
              <a:off x="3375" y="1608"/>
              <a:ext cx="27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89"/>
          <p:cNvGrpSpPr/>
          <p:nvPr/>
        </p:nvGrpSpPr>
        <p:grpSpPr bwMode="auto">
          <a:xfrm>
            <a:off x="3936207" y="1485108"/>
            <a:ext cx="511175" cy="1289053"/>
            <a:chOff x="3420" y="1202"/>
            <a:chExt cx="322" cy="812"/>
          </a:xfrm>
        </p:grpSpPr>
        <p:sp>
          <p:nvSpPr>
            <p:cNvPr id="15" name="Text Box 90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>
                  <a:solidFill>
                    <a:schemeClr val="tx1"/>
                  </a:solidFill>
                  <a:latin typeface="Arial" panose="020B0604020202020204" pitchFamily="34" charset="0"/>
                </a:rPr>
                <a:t>4</a:t>
              </a:r>
            </a:p>
          </p:txBody>
        </p:sp>
        <p:sp>
          <p:nvSpPr>
            <p:cNvPr id="16" name="Text Box 91"/>
            <p:cNvSpPr txBox="1">
              <a:spLocks noChangeArrowheads="1"/>
            </p:cNvSpPr>
            <p:nvPr/>
          </p:nvSpPr>
          <p:spPr bwMode="auto">
            <a:xfrm>
              <a:off x="3420" y="1202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</a:p>
          </p:txBody>
        </p:sp>
        <p:sp>
          <p:nvSpPr>
            <p:cNvPr id="17" name="Line 92"/>
            <p:cNvSpPr>
              <a:spLocks noChangeShapeType="1"/>
            </p:cNvSpPr>
            <p:nvPr/>
          </p:nvSpPr>
          <p:spPr bwMode="auto">
            <a:xfrm>
              <a:off x="3430" y="1608"/>
              <a:ext cx="21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grpSp>
        <p:nvGrpSpPr>
          <p:cNvPr id="18" name="Group 93"/>
          <p:cNvGrpSpPr/>
          <p:nvPr/>
        </p:nvGrpSpPr>
        <p:grpSpPr bwMode="auto">
          <a:xfrm>
            <a:off x="5500415" y="1485106"/>
            <a:ext cx="511175" cy="1266827"/>
            <a:chOff x="3420" y="1216"/>
            <a:chExt cx="322" cy="798"/>
          </a:xfrm>
        </p:grpSpPr>
        <p:sp>
          <p:nvSpPr>
            <p:cNvPr id="19" name="Text Box 94"/>
            <p:cNvSpPr txBox="1">
              <a:spLocks noChangeArrowheads="1"/>
            </p:cNvSpPr>
            <p:nvPr/>
          </p:nvSpPr>
          <p:spPr bwMode="auto">
            <a:xfrm>
              <a:off x="3424" y="1568"/>
              <a:ext cx="318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2</a:t>
              </a:r>
              <a:endParaRPr lang="en-US" altLang="zh-CN" sz="4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0" name="Text Box 95"/>
            <p:cNvSpPr txBox="1">
              <a:spLocks noChangeArrowheads="1"/>
            </p:cNvSpPr>
            <p:nvPr/>
          </p:nvSpPr>
          <p:spPr bwMode="auto">
            <a:xfrm>
              <a:off x="3420" y="1216"/>
              <a:ext cx="227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CC"/>
                  </a:solidFill>
                </a14:hiddenFill>
              </a:ext>
              <a:ext uri="{91240B29-F687-4F45-9708-019B960494DF}">
                <a14:hiddenLine xmlns:a14="http://schemas.microsoft.com/office/drawing/2010/main" xmlns="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4000" dirty="0" smtClean="0">
                  <a:solidFill>
                    <a:schemeClr val="tx1"/>
                  </a:solidFill>
                  <a:latin typeface="Arial" panose="020B0604020202020204" pitchFamily="34" charset="0"/>
                </a:rPr>
                <a:t>1</a:t>
              </a:r>
              <a:endParaRPr lang="en-US" altLang="zh-CN" sz="4000" dirty="0">
                <a:solidFill>
                  <a:schemeClr val="tx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21" name="Line 96"/>
            <p:cNvSpPr>
              <a:spLocks noChangeShapeType="1"/>
            </p:cNvSpPr>
            <p:nvPr/>
          </p:nvSpPr>
          <p:spPr bwMode="auto">
            <a:xfrm>
              <a:off x="3430" y="1608"/>
              <a:ext cx="27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4000">
                <a:solidFill>
                  <a:schemeClr val="tx1"/>
                </a:solidFill>
              </a:endParaRPr>
            </a:p>
          </p:txBody>
        </p:sp>
      </p:grpSp>
      <p:sp>
        <p:nvSpPr>
          <p:cNvPr id="23" name="Line 16"/>
          <p:cNvSpPr>
            <a:spLocks noChangeShapeType="1"/>
          </p:cNvSpPr>
          <p:nvPr/>
        </p:nvSpPr>
        <p:spPr bwMode="auto">
          <a:xfrm>
            <a:off x="2718666" y="1843088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4" name="Text Box 17"/>
          <p:cNvSpPr txBox="1">
            <a:spLocks noChangeArrowheads="1"/>
          </p:cNvSpPr>
          <p:nvPr/>
        </p:nvSpPr>
        <p:spPr bwMode="auto">
          <a:xfrm>
            <a:off x="2771054" y="1268414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÷</a:t>
            </a:r>
            <a:r>
              <a:rPr 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lang="en-US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5" name="Line 18"/>
          <p:cNvSpPr>
            <a:spLocks noChangeShapeType="1"/>
          </p:cNvSpPr>
          <p:nvPr/>
        </p:nvSpPr>
        <p:spPr bwMode="auto">
          <a:xfrm>
            <a:off x="2718666" y="2417763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2771054" y="2417763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÷</a:t>
            </a:r>
            <a:r>
              <a:rPr 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lang="en-US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>
            <a:off x="4356596" y="1843434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28" name="Text Box 17"/>
          <p:cNvSpPr txBox="1">
            <a:spLocks noChangeArrowheads="1"/>
          </p:cNvSpPr>
          <p:nvPr/>
        </p:nvSpPr>
        <p:spPr bwMode="auto">
          <a:xfrm>
            <a:off x="4408984" y="1268760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÷</a:t>
            </a:r>
            <a:r>
              <a:rPr 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lang="en-US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4356596" y="2418109"/>
            <a:ext cx="1079500" cy="0"/>
          </a:xfrm>
          <a:prstGeom prst="line">
            <a:avLst/>
          </a:prstGeom>
          <a:noFill/>
          <a:ln w="38100" cmpd="sng">
            <a:solidFill>
              <a:srgbClr val="FF0000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3600"/>
          </a:p>
        </p:txBody>
      </p:sp>
      <p:sp>
        <p:nvSpPr>
          <p:cNvPr id="30" name="Text Box 19"/>
          <p:cNvSpPr txBox="1">
            <a:spLocks noChangeArrowheads="1"/>
          </p:cNvSpPr>
          <p:nvPr/>
        </p:nvSpPr>
        <p:spPr bwMode="auto">
          <a:xfrm>
            <a:off x="4408984" y="2418109"/>
            <a:ext cx="804863" cy="58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÷</a:t>
            </a:r>
            <a:r>
              <a:rPr lang="en-US" sz="3200" dirty="0" smtClean="0">
                <a:solidFill>
                  <a:srgbClr val="FF0000"/>
                </a:solidFill>
                <a:ea typeface="宋体" panose="02010600030101010101" pitchFamily="2" charset="-122"/>
              </a:rPr>
              <a:t>2</a:t>
            </a:r>
            <a:endParaRPr lang="en-US" sz="32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019111" y="3279870"/>
            <a:ext cx="6856541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分数的分子和分母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同时除以</a:t>
            </a:r>
            <a:r>
              <a:rPr lang="en-US" altLang="zh-CN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44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4400" b="1" dirty="0">
                <a:latin typeface="黑体" panose="02010609060101010101" pitchFamily="49" charset="-122"/>
                <a:ea typeface="黑体" panose="02010609060101010101" pitchFamily="49" charset="-122"/>
              </a:rPr>
              <a:t>分数的大小不变。  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 animBg="1"/>
      <p:bldP spid="26" grpId="0"/>
      <p:bldP spid="27" grpId="0" animBg="1"/>
      <p:bldP spid="28" grpId="0"/>
      <p:bldP spid="29" grpId="0" animBg="1"/>
      <p:bldP spid="30" grpId="0"/>
      <p:bldP spid="31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2"/>
          <p:cNvGrpSpPr/>
          <p:nvPr/>
        </p:nvGrpSpPr>
        <p:grpSpPr bwMode="auto">
          <a:xfrm>
            <a:off x="6442819" y="3752961"/>
            <a:ext cx="1110615" cy="1724028"/>
            <a:chOff x="0" y="-90"/>
            <a:chExt cx="500" cy="1086"/>
          </a:xfrm>
        </p:grpSpPr>
        <p:sp>
          <p:nvSpPr>
            <p:cNvPr id="10245" name="Text Box 5"/>
            <p:cNvSpPr txBox="1">
              <a:spLocks noChangeArrowheads="1"/>
            </p:cNvSpPr>
            <p:nvPr/>
          </p:nvSpPr>
          <p:spPr bwMode="auto">
            <a:xfrm>
              <a:off x="0" y="240"/>
              <a:ext cx="396" cy="7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12</a:t>
              </a:r>
            </a:p>
          </p:txBody>
        </p:sp>
        <p:sp>
          <p:nvSpPr>
            <p:cNvPr id="10243" name="Line 3"/>
            <p:cNvSpPr>
              <a:spLocks noChangeShapeType="1"/>
            </p:cNvSpPr>
            <p:nvPr/>
          </p:nvSpPr>
          <p:spPr bwMode="auto">
            <a:xfrm>
              <a:off x="9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44" name="Text Box 4"/>
            <p:cNvSpPr txBox="1">
              <a:spLocks noChangeArrowheads="1"/>
            </p:cNvSpPr>
            <p:nvPr/>
          </p:nvSpPr>
          <p:spPr bwMode="auto">
            <a:xfrm>
              <a:off x="47" y="-90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</p:grpSp>
      <p:grpSp>
        <p:nvGrpSpPr>
          <p:cNvPr id="10246" name="Group 6"/>
          <p:cNvGrpSpPr/>
          <p:nvPr/>
        </p:nvGrpSpPr>
        <p:grpSpPr bwMode="auto">
          <a:xfrm>
            <a:off x="4026743" y="3729348"/>
            <a:ext cx="1153453" cy="1171577"/>
            <a:chOff x="0" y="-91"/>
            <a:chExt cx="512" cy="738"/>
          </a:xfrm>
        </p:grpSpPr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48" name="Text Box 8"/>
            <p:cNvSpPr txBox="1">
              <a:spLocks noChangeArrowheads="1"/>
            </p:cNvSpPr>
            <p:nvPr/>
          </p:nvSpPr>
          <p:spPr bwMode="auto">
            <a:xfrm>
              <a:off x="5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10249" name="Text Box 9"/>
            <p:cNvSpPr txBox="1">
              <a:spLocks noChangeArrowheads="1"/>
            </p:cNvSpPr>
            <p:nvPr/>
          </p:nvSpPr>
          <p:spPr bwMode="auto">
            <a:xfrm>
              <a:off x="52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8</a:t>
              </a:r>
            </a:p>
          </p:txBody>
        </p:sp>
      </p:grpSp>
      <p:grpSp>
        <p:nvGrpSpPr>
          <p:cNvPr id="10250" name="Group 10"/>
          <p:cNvGrpSpPr/>
          <p:nvPr/>
        </p:nvGrpSpPr>
        <p:grpSpPr bwMode="auto">
          <a:xfrm>
            <a:off x="1507380" y="3748178"/>
            <a:ext cx="1092847" cy="1171573"/>
            <a:chOff x="0" y="-91"/>
            <a:chExt cx="492" cy="738"/>
          </a:xfrm>
        </p:grpSpPr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10252" name="Text Box 12"/>
            <p:cNvSpPr txBox="1">
              <a:spLocks noChangeArrowheads="1"/>
            </p:cNvSpPr>
            <p:nvPr/>
          </p:nvSpPr>
          <p:spPr bwMode="auto">
            <a:xfrm>
              <a:off x="3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10253" name="Text Box 13"/>
            <p:cNvSpPr txBox="1">
              <a:spLocks noChangeArrowheads="1"/>
            </p:cNvSpPr>
            <p:nvPr/>
          </p:nvSpPr>
          <p:spPr bwMode="auto">
            <a:xfrm>
              <a:off x="39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672983" y="718080"/>
            <a:ext cx="7696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按要求涂色，再比较它们的大小。</a:t>
            </a:r>
          </a:p>
        </p:txBody>
      </p:sp>
      <p:sp>
        <p:nvSpPr>
          <p:cNvPr id="10255" name="Oval 15"/>
          <p:cNvSpPr>
            <a:spLocks noChangeArrowheads="1"/>
          </p:cNvSpPr>
          <p:nvPr/>
        </p:nvSpPr>
        <p:spPr bwMode="auto">
          <a:xfrm>
            <a:off x="6042992" y="1497100"/>
            <a:ext cx="2057400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6" name="Oval 16"/>
          <p:cNvSpPr>
            <a:spLocks noChangeArrowheads="1"/>
          </p:cNvSpPr>
          <p:nvPr/>
        </p:nvSpPr>
        <p:spPr bwMode="auto">
          <a:xfrm>
            <a:off x="3379167" y="1496381"/>
            <a:ext cx="2057400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7" name="Oval 17"/>
          <p:cNvSpPr>
            <a:spLocks noChangeArrowheads="1"/>
          </p:cNvSpPr>
          <p:nvPr/>
        </p:nvSpPr>
        <p:spPr bwMode="auto">
          <a:xfrm>
            <a:off x="755574" y="1496381"/>
            <a:ext cx="2017043" cy="2057400"/>
          </a:xfrm>
          <a:prstGeom prst="ellipse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>
            <a:off x="755576" y="1496381"/>
            <a:ext cx="2053066" cy="2051050"/>
          </a:xfrm>
          <a:prstGeom prst="flowChartOr">
            <a:avLst/>
          </a:prstGeom>
          <a:solidFill>
            <a:srgbClr val="FFFF99"/>
          </a:solidFill>
          <a:ln w="38100" cmpd="sng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59" name="Group 19"/>
          <p:cNvGrpSpPr/>
          <p:nvPr/>
        </p:nvGrpSpPr>
        <p:grpSpPr bwMode="auto">
          <a:xfrm>
            <a:off x="3356942" y="1496381"/>
            <a:ext cx="2079625" cy="2057400"/>
            <a:chOff x="0" y="0"/>
            <a:chExt cx="1296" cy="1296"/>
          </a:xfrm>
        </p:grpSpPr>
        <p:sp>
          <p:nvSpPr>
            <p:cNvPr id="10260" name="Oval 20"/>
            <p:cNvSpPr>
              <a:spLocks noChangeArrowheads="1"/>
            </p:cNvSpPr>
            <p:nvPr/>
          </p:nvSpPr>
          <p:spPr bwMode="auto">
            <a:xfrm>
              <a:off x="0" y="0"/>
              <a:ext cx="1296" cy="1296"/>
            </a:xfrm>
            <a:prstGeom prst="ellipse">
              <a:avLst/>
            </a:prstGeom>
            <a:solidFill>
              <a:srgbClr val="FFFF99"/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61" name="Group 21"/>
            <p:cNvGrpSpPr/>
            <p:nvPr/>
          </p:nvGrpSpPr>
          <p:grpSpPr bwMode="auto">
            <a:xfrm>
              <a:off x="0" y="0"/>
              <a:ext cx="1296" cy="1296"/>
              <a:chOff x="0" y="0"/>
              <a:chExt cx="1296" cy="1296"/>
            </a:xfrm>
          </p:grpSpPr>
          <p:sp>
            <p:nvSpPr>
              <p:cNvPr id="10262" name="Line 22"/>
              <p:cNvSpPr>
                <a:spLocks noChangeShapeType="1"/>
              </p:cNvSpPr>
              <p:nvPr/>
            </p:nvSpPr>
            <p:spPr bwMode="auto">
              <a:xfrm flipH="1" flipV="1">
                <a:off x="171" y="221"/>
                <a:ext cx="908" cy="907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3" name="Line 23"/>
              <p:cNvSpPr>
                <a:spLocks noChangeShapeType="1"/>
              </p:cNvSpPr>
              <p:nvPr/>
            </p:nvSpPr>
            <p:spPr bwMode="auto">
              <a:xfrm>
                <a:off x="0" y="672"/>
                <a:ext cx="1296" cy="0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4" name="Line 24"/>
              <p:cNvSpPr>
                <a:spLocks noChangeShapeType="1"/>
              </p:cNvSpPr>
              <p:nvPr/>
            </p:nvSpPr>
            <p:spPr bwMode="auto">
              <a:xfrm>
                <a:off x="624" y="0"/>
                <a:ext cx="0" cy="12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265" name="Line 25"/>
              <p:cNvSpPr>
                <a:spLocks noChangeShapeType="1"/>
              </p:cNvSpPr>
              <p:nvPr/>
            </p:nvSpPr>
            <p:spPr bwMode="auto">
              <a:xfrm flipV="1">
                <a:off x="192" y="192"/>
                <a:ext cx="912" cy="912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0266" name="Group 26"/>
          <p:cNvGrpSpPr/>
          <p:nvPr/>
        </p:nvGrpSpPr>
        <p:grpSpPr bwMode="auto">
          <a:xfrm>
            <a:off x="6042992" y="1497100"/>
            <a:ext cx="2057400" cy="2057400"/>
            <a:chOff x="0" y="0"/>
            <a:chExt cx="1296" cy="1296"/>
          </a:xfrm>
        </p:grpSpPr>
        <p:sp>
          <p:nvSpPr>
            <p:cNvPr id="10267" name="Oval 27"/>
            <p:cNvSpPr>
              <a:spLocks noChangeArrowheads="1"/>
            </p:cNvSpPr>
            <p:nvPr/>
          </p:nvSpPr>
          <p:spPr bwMode="auto">
            <a:xfrm>
              <a:off x="0" y="0"/>
              <a:ext cx="1296" cy="1296"/>
            </a:xfrm>
            <a:prstGeom prst="ellipse">
              <a:avLst/>
            </a:prstGeom>
            <a:solidFill>
              <a:srgbClr val="FFFF99"/>
            </a:solidFill>
            <a:ln w="38100" cmpd="sng">
              <a:solidFill>
                <a:schemeClr val="tx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68" name="Group 28"/>
            <p:cNvGrpSpPr/>
            <p:nvPr/>
          </p:nvGrpSpPr>
          <p:grpSpPr bwMode="auto">
            <a:xfrm>
              <a:off x="0" y="0"/>
              <a:ext cx="1296" cy="1296"/>
              <a:chOff x="0" y="0"/>
              <a:chExt cx="1296" cy="1296"/>
            </a:xfrm>
          </p:grpSpPr>
          <p:sp>
            <p:nvSpPr>
              <p:cNvPr id="10269" name="Line 29"/>
              <p:cNvSpPr>
                <a:spLocks noChangeShapeType="1"/>
              </p:cNvSpPr>
              <p:nvPr/>
            </p:nvSpPr>
            <p:spPr bwMode="auto">
              <a:xfrm>
                <a:off x="624" y="0"/>
                <a:ext cx="0" cy="1296"/>
              </a:xfrm>
              <a:prstGeom prst="line">
                <a:avLst/>
              </a:prstGeom>
              <a:noFill/>
              <a:ln w="38100" cmpd="sng">
                <a:solidFill>
                  <a:schemeClr val="tx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10270" name="Group 30"/>
              <p:cNvGrpSpPr/>
              <p:nvPr/>
            </p:nvGrpSpPr>
            <p:grpSpPr bwMode="auto">
              <a:xfrm>
                <a:off x="0" y="84"/>
                <a:ext cx="1296" cy="1152"/>
                <a:chOff x="0" y="0"/>
                <a:chExt cx="1296" cy="1152"/>
              </a:xfrm>
            </p:grpSpPr>
            <p:sp>
              <p:nvSpPr>
                <p:cNvPr id="10271" name="Line 31"/>
                <p:cNvSpPr>
                  <a:spLocks noChangeShapeType="1"/>
                </p:cNvSpPr>
                <p:nvPr/>
              </p:nvSpPr>
              <p:spPr bwMode="auto">
                <a:xfrm>
                  <a:off x="0" y="588"/>
                  <a:ext cx="129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2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624" y="252"/>
                  <a:ext cx="582" cy="33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3" name="Line 33"/>
                <p:cNvSpPr>
                  <a:spLocks noChangeShapeType="1"/>
                </p:cNvSpPr>
                <p:nvPr/>
              </p:nvSpPr>
              <p:spPr bwMode="auto">
                <a:xfrm flipV="1">
                  <a:off x="627" y="0"/>
                  <a:ext cx="336" cy="57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4" name="Line 34"/>
                <p:cNvSpPr>
                  <a:spLocks noChangeShapeType="1"/>
                </p:cNvSpPr>
                <p:nvPr/>
              </p:nvSpPr>
              <p:spPr bwMode="auto">
                <a:xfrm flipH="1" flipV="1">
                  <a:off x="288" y="12"/>
                  <a:ext cx="336" cy="57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5" name="Line 35"/>
                <p:cNvSpPr>
                  <a:spLocks noChangeShapeType="1"/>
                </p:cNvSpPr>
                <p:nvPr/>
              </p:nvSpPr>
              <p:spPr bwMode="auto">
                <a:xfrm>
                  <a:off x="624" y="588"/>
                  <a:ext cx="576" cy="324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6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288" y="588"/>
                  <a:ext cx="336" cy="528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7" name="Line 37"/>
                <p:cNvSpPr>
                  <a:spLocks noChangeShapeType="1"/>
                </p:cNvSpPr>
                <p:nvPr/>
              </p:nvSpPr>
              <p:spPr bwMode="auto">
                <a:xfrm flipH="1">
                  <a:off x="84" y="597"/>
                  <a:ext cx="528" cy="288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8" name="Line 38"/>
                <p:cNvSpPr>
                  <a:spLocks noChangeShapeType="1"/>
                </p:cNvSpPr>
                <p:nvPr/>
              </p:nvSpPr>
              <p:spPr bwMode="auto">
                <a:xfrm flipH="1" flipV="1">
                  <a:off x="75" y="258"/>
                  <a:ext cx="561" cy="336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79" name="Line 39"/>
                <p:cNvSpPr>
                  <a:spLocks noChangeShapeType="1"/>
                </p:cNvSpPr>
                <p:nvPr/>
              </p:nvSpPr>
              <p:spPr bwMode="auto">
                <a:xfrm>
                  <a:off x="624" y="588"/>
                  <a:ext cx="336" cy="564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" name="饼形 1"/>
          <p:cNvSpPr/>
          <p:nvPr/>
        </p:nvSpPr>
        <p:spPr>
          <a:xfrm>
            <a:off x="736526" y="1484784"/>
            <a:ext cx="2062686" cy="2080681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1" name="饼形 40"/>
          <p:cNvSpPr/>
          <p:nvPr/>
        </p:nvSpPr>
        <p:spPr>
          <a:xfrm>
            <a:off x="3366373" y="1496381"/>
            <a:ext cx="1957035" cy="2088356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饼形 41"/>
          <p:cNvSpPr/>
          <p:nvPr/>
        </p:nvSpPr>
        <p:spPr>
          <a:xfrm>
            <a:off x="6042993" y="1497100"/>
            <a:ext cx="1944712" cy="2097881"/>
          </a:xfrm>
          <a:prstGeom prst="pie">
            <a:avLst>
              <a:gd name="adj1" fmla="val 10825231"/>
              <a:gd name="adj2" fmla="val 16200000"/>
            </a:avLst>
          </a:prstGeom>
          <a:solidFill>
            <a:srgbClr val="FF000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3" name="Text Box 6"/>
          <p:cNvSpPr txBox="1">
            <a:spLocks noChangeArrowheads="1"/>
          </p:cNvSpPr>
          <p:nvPr/>
        </p:nvSpPr>
        <p:spPr bwMode="auto">
          <a:xfrm>
            <a:off x="2677231" y="3854932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44" name="Text Box 7"/>
          <p:cNvSpPr txBox="1">
            <a:spLocks noChangeArrowheads="1"/>
          </p:cNvSpPr>
          <p:nvPr/>
        </p:nvSpPr>
        <p:spPr bwMode="auto">
          <a:xfrm>
            <a:off x="5174505" y="3833388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45" name="Text Box 29"/>
          <p:cNvSpPr txBox="1">
            <a:spLocks noChangeArrowheads="1"/>
          </p:cNvSpPr>
          <p:nvPr/>
        </p:nvSpPr>
        <p:spPr bwMode="auto">
          <a:xfrm>
            <a:off x="520583" y="4938941"/>
            <a:ext cx="80010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</a:t>
            </a:r>
            <a:r>
              <a:rPr lang="zh-CN" altLang="en-US" sz="3600" b="1" dirty="0" smtClean="0">
                <a:solidFill>
                  <a:srgbClr val="0000F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分子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不一样，分母不一样，它们的大小</a:t>
            </a:r>
            <a:r>
              <a:rPr lang="zh-CN" altLang="en-US" sz="3600" b="1" dirty="0">
                <a:solidFill>
                  <a:srgbClr val="FF33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为什么还是相等</a:t>
            </a:r>
            <a:r>
              <a:rPr lang="zh-CN" altLang="en-US" sz="36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10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4.44444E-6 L 0.28507 0.0048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253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3.7037E-6 L -0.29063 0.0025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31" y="1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8" grpId="0" animBg="1"/>
      <p:bldP spid="2" grpId="0" animBg="1"/>
      <p:bldP spid="2" grpId="1" animBg="1"/>
      <p:bldP spid="41" grpId="0" animBg="1"/>
      <p:bldP spid="42" grpId="0" animBg="1"/>
      <p:bldP spid="42" grpId="1" animBg="1"/>
      <p:bldP spid="43" grpId="0"/>
      <p:bldP spid="44" grpId="0"/>
      <p:bldP spid="45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6"/>
          <p:cNvGrpSpPr/>
          <p:nvPr/>
        </p:nvGrpSpPr>
        <p:grpSpPr bwMode="auto">
          <a:xfrm>
            <a:off x="5938689" y="3221564"/>
            <a:ext cx="1486873" cy="1171577"/>
            <a:chOff x="0" y="-91"/>
            <a:chExt cx="660" cy="738"/>
          </a:xfrm>
        </p:grpSpPr>
        <p:sp>
          <p:nvSpPr>
            <p:cNvPr id="20" name="Text Box 8"/>
            <p:cNvSpPr txBox="1">
              <a:spLocks noChangeArrowheads="1"/>
            </p:cNvSpPr>
            <p:nvPr/>
          </p:nvSpPr>
          <p:spPr bwMode="auto">
            <a:xfrm>
              <a:off x="59" y="-91"/>
              <a:ext cx="549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r>
                <a:rPr lang="en-US" altLang="zh-CN" sz="3600" dirty="0" smtClean="0">
                  <a:latin typeface="Times New Roman" panose="02020603050405020304" pitchFamily="18" charset="0"/>
                </a:rPr>
                <a:t>×0</a:t>
              </a:r>
              <a:endPara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1" name="Text Box 9"/>
            <p:cNvSpPr txBox="1">
              <a:spLocks noChangeArrowheads="1"/>
            </p:cNvSpPr>
            <p:nvPr/>
          </p:nvSpPr>
          <p:spPr bwMode="auto">
            <a:xfrm>
              <a:off x="52" y="240"/>
              <a:ext cx="608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dirty="0" smtClean="0">
                  <a:solidFill>
                    <a:schemeClr val="tx1"/>
                  </a:solidFill>
                  <a:latin typeface="Times New Roman" panose="02020603050405020304" pitchFamily="18" charset="0"/>
                </a:rPr>
                <a:t>4</a:t>
              </a:r>
              <a:r>
                <a:rPr lang="en-US" altLang="zh-CN" sz="3600" dirty="0" smtClean="0">
                  <a:latin typeface="Times New Roman" panose="02020603050405020304" pitchFamily="18" charset="0"/>
                </a:rPr>
                <a:t>×0</a:t>
              </a:r>
              <a:endParaRPr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" name="Line 7"/>
            <p:cNvSpPr>
              <a:spLocks noChangeShapeType="1"/>
            </p:cNvSpPr>
            <p:nvPr/>
          </p:nvSpPr>
          <p:spPr bwMode="auto">
            <a:xfrm>
              <a:off x="0" y="288"/>
              <a:ext cx="660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1130424" y="1143000"/>
            <a:ext cx="6825952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   分数的分子和分母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同时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乘或除以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相同的</a:t>
            </a:r>
            <a:r>
              <a:rPr lang="zh-CN" altLang="en-US" sz="3200" b="1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               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分数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的大小不变。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771384" y="1602628"/>
            <a:ext cx="15843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>
                <a:latin typeface="Times New Roman" panose="02020603050405020304" pitchFamily="18" charset="0"/>
              </a:rPr>
              <a:t>(</a:t>
            </a:r>
            <a:r>
              <a:rPr 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除外</a:t>
            </a:r>
            <a:r>
              <a:rPr lang="en-US" sz="3200" dirty="0">
                <a:latin typeface="Times New Roman" panose="02020603050405020304" pitchFamily="18" charset="0"/>
              </a:rPr>
              <a:t>)</a:t>
            </a:r>
            <a:r>
              <a:rPr lang="zh-CN" altLang="en-US" sz="3200" dirty="0">
                <a:latin typeface="Times New Roman" panose="02020603050405020304" pitchFamily="18" charset="0"/>
              </a:rPr>
              <a:t>，</a:t>
            </a:r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7624" y="2172127"/>
            <a:ext cx="453576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这叫做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分数的基本性质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srgbClr val="FFFF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293" name="AutoShape 5"/>
          <p:cNvSpPr>
            <a:spLocks noChangeArrowheads="1"/>
          </p:cNvSpPr>
          <p:nvPr/>
        </p:nvSpPr>
        <p:spPr bwMode="auto">
          <a:xfrm>
            <a:off x="107504" y="2997696"/>
            <a:ext cx="3832110" cy="1799456"/>
          </a:xfrm>
          <a:prstGeom prst="cloudCallout">
            <a:avLst>
              <a:gd name="adj1" fmla="val -34093"/>
              <a:gd name="adj2" fmla="val 108088"/>
            </a:avLst>
          </a:prstGeom>
          <a:solidFill>
            <a:srgbClr val="FFFF00"/>
          </a:solidFill>
          <a:ln w="9525" cmpd="sng">
            <a:solidFill>
              <a:schemeClr val="tx1"/>
            </a:solidFill>
            <a:round/>
          </a:ln>
          <a:effectLst/>
        </p:spPr>
        <p:txBody>
          <a:bodyPr/>
          <a:lstStyle/>
          <a:p>
            <a:pPr algn="ctr">
              <a:lnSpc>
                <a:spcPct val="95000"/>
              </a:lnSpc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相同的数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”是指哪些数？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536301" y="3358815"/>
            <a:ext cx="2812661" cy="107721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样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列式行吗？为什么？</a:t>
            </a:r>
          </a:p>
        </p:txBody>
      </p:sp>
      <p:grpSp>
        <p:nvGrpSpPr>
          <p:cNvPr id="22" name="Group 10"/>
          <p:cNvGrpSpPr/>
          <p:nvPr/>
        </p:nvGrpSpPr>
        <p:grpSpPr bwMode="auto">
          <a:xfrm>
            <a:off x="4545790" y="3221564"/>
            <a:ext cx="1092847" cy="1171573"/>
            <a:chOff x="0" y="-91"/>
            <a:chExt cx="492" cy="738"/>
          </a:xfrm>
        </p:grpSpPr>
        <p:sp>
          <p:nvSpPr>
            <p:cNvPr id="23" name="Line 11"/>
            <p:cNvSpPr>
              <a:spLocks noChangeShapeType="1"/>
            </p:cNvSpPr>
            <p:nvPr/>
          </p:nvSpPr>
          <p:spPr bwMode="auto">
            <a:xfrm>
              <a:off x="0" y="288"/>
              <a:ext cx="283" cy="0"/>
            </a:xfrm>
            <a:prstGeom prst="line">
              <a:avLst/>
            </a:prstGeom>
            <a:noFill/>
            <a:ln w="28575" cmpd="sng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3200">
                <a:solidFill>
                  <a:schemeClr val="tx1"/>
                </a:solidFill>
              </a:endParaRPr>
            </a:p>
          </p:txBody>
        </p:sp>
        <p:sp>
          <p:nvSpPr>
            <p:cNvPr id="24" name="Text Box 12"/>
            <p:cNvSpPr txBox="1">
              <a:spLocks noChangeArrowheads="1"/>
            </p:cNvSpPr>
            <p:nvPr/>
          </p:nvSpPr>
          <p:spPr bwMode="auto">
            <a:xfrm>
              <a:off x="39" y="-91"/>
              <a:ext cx="453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 smtClean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  <a:endParaRPr lang="en-US" sz="3600" b="1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5" name="Text Box 13"/>
            <p:cNvSpPr txBox="1">
              <a:spLocks noChangeArrowheads="1"/>
            </p:cNvSpPr>
            <p:nvPr/>
          </p:nvSpPr>
          <p:spPr bwMode="auto">
            <a:xfrm>
              <a:off x="39" y="240"/>
              <a:ext cx="396" cy="4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4</a:t>
              </a:r>
            </a:p>
          </p:txBody>
        </p:sp>
      </p:grpSp>
      <p:sp>
        <p:nvSpPr>
          <p:cNvPr id="26" name="Text Box 6"/>
          <p:cNvSpPr txBox="1">
            <a:spLocks noChangeArrowheads="1"/>
          </p:cNvSpPr>
          <p:nvPr/>
        </p:nvSpPr>
        <p:spPr bwMode="auto">
          <a:xfrm>
            <a:off x="5237989" y="3303042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27" name="Text Box 6"/>
          <p:cNvSpPr txBox="1">
            <a:spLocks noChangeArrowheads="1"/>
          </p:cNvSpPr>
          <p:nvPr/>
        </p:nvSpPr>
        <p:spPr bwMode="auto">
          <a:xfrm>
            <a:off x="7440127" y="3301857"/>
            <a:ext cx="815193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en-US" sz="6000" dirty="0">
                <a:solidFill>
                  <a:srgbClr val="C00000"/>
                </a:solidFill>
                <a:ea typeface="宋体" panose="02010600030101010101" pitchFamily="2" charset="-122"/>
              </a:rPr>
              <a:t>=</a:t>
            </a:r>
          </a:p>
        </p:txBody>
      </p:sp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8031738" y="3294587"/>
            <a:ext cx="102235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dirty="0">
                <a:latin typeface="Times New Roman" panose="02020603050405020304" pitchFamily="18" charset="0"/>
                <a:ea typeface="宋体" panose="02010600030101010101" pitchFamily="2" charset="-122"/>
              </a:rPr>
              <a:t>？</a:t>
            </a:r>
          </a:p>
        </p:txBody>
      </p: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4036273" y="5109141"/>
            <a:ext cx="3204728" cy="584775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/>
              <a:t>0</a:t>
            </a:r>
            <a:r>
              <a:rPr lang="zh-CN" altLang="zh-CN" sz="3200" dirty="0"/>
              <a:t>不能作</a:t>
            </a:r>
            <a:r>
              <a:rPr lang="zh-CN" altLang="zh-CN" sz="3200" dirty="0" smtClean="0"/>
              <a:t>分母</a:t>
            </a:r>
            <a:r>
              <a:rPr lang="zh-CN" altLang="en-US" sz="3200" dirty="0" smtClean="0"/>
              <a:t>！！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85000"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nimBg="1" autoUpdateAnimBg="0"/>
      <p:bldP spid="12294" grpId="0" bldLvl="0" animBg="1" autoUpdateAnimBg="0"/>
      <p:bldP spid="26" grpId="0"/>
      <p:bldP spid="27" grpId="0"/>
      <p:bldP spid="28" grpId="0"/>
      <p:bldP spid="2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6455116" y="5733455"/>
            <a:ext cx="914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</a:p>
        </p:txBody>
      </p:sp>
      <p:sp>
        <p:nvSpPr>
          <p:cNvPr id="13314" name="Freeform 2"/>
          <p:cNvSpPr/>
          <p:nvPr/>
        </p:nvSpPr>
        <p:spPr bwMode="auto">
          <a:xfrm>
            <a:off x="1619672" y="2194173"/>
            <a:ext cx="6192837" cy="1666875"/>
          </a:xfrm>
          <a:custGeom>
            <a:avLst/>
            <a:gdLst>
              <a:gd name="T0" fmla="*/ 0 w 3901"/>
              <a:gd name="T1" fmla="*/ 778 h 808"/>
              <a:gd name="T2" fmla="*/ 317 w 3901"/>
              <a:gd name="T3" fmla="*/ 506 h 808"/>
              <a:gd name="T4" fmla="*/ 590 w 3901"/>
              <a:gd name="T5" fmla="*/ 460 h 808"/>
              <a:gd name="T6" fmla="*/ 816 w 3901"/>
              <a:gd name="T7" fmla="*/ 279 h 808"/>
              <a:gd name="T8" fmla="*/ 998 w 3901"/>
              <a:gd name="T9" fmla="*/ 97 h 808"/>
              <a:gd name="T10" fmla="*/ 1134 w 3901"/>
              <a:gd name="T11" fmla="*/ 52 h 808"/>
              <a:gd name="T12" fmla="*/ 1814 w 3901"/>
              <a:gd name="T13" fmla="*/ 7 h 808"/>
              <a:gd name="T14" fmla="*/ 2495 w 3901"/>
              <a:gd name="T15" fmla="*/ 7 h 808"/>
              <a:gd name="T16" fmla="*/ 2948 w 3901"/>
              <a:gd name="T17" fmla="*/ 52 h 808"/>
              <a:gd name="T18" fmla="*/ 3311 w 3901"/>
              <a:gd name="T19" fmla="*/ 188 h 808"/>
              <a:gd name="T20" fmla="*/ 3493 w 3901"/>
              <a:gd name="T21" fmla="*/ 324 h 808"/>
              <a:gd name="T22" fmla="*/ 3447 w 3901"/>
              <a:gd name="T23" fmla="*/ 551 h 808"/>
              <a:gd name="T24" fmla="*/ 3583 w 3901"/>
              <a:gd name="T25" fmla="*/ 596 h 808"/>
              <a:gd name="T26" fmla="*/ 3810 w 3901"/>
              <a:gd name="T27" fmla="*/ 778 h 808"/>
              <a:gd name="T28" fmla="*/ 3901 w 3901"/>
              <a:gd name="T29" fmla="*/ 778 h 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901" h="808">
                <a:moveTo>
                  <a:pt x="0" y="778"/>
                </a:moveTo>
                <a:cubicBezTo>
                  <a:pt x="109" y="668"/>
                  <a:pt x="219" y="559"/>
                  <a:pt x="317" y="506"/>
                </a:cubicBezTo>
                <a:cubicBezTo>
                  <a:pt x="415" y="453"/>
                  <a:pt x="507" y="498"/>
                  <a:pt x="590" y="460"/>
                </a:cubicBezTo>
                <a:cubicBezTo>
                  <a:pt x="673" y="422"/>
                  <a:pt x="748" y="340"/>
                  <a:pt x="816" y="279"/>
                </a:cubicBezTo>
                <a:cubicBezTo>
                  <a:pt x="884" y="218"/>
                  <a:pt x="945" y="135"/>
                  <a:pt x="998" y="97"/>
                </a:cubicBezTo>
                <a:cubicBezTo>
                  <a:pt x="1051" y="59"/>
                  <a:pt x="998" y="67"/>
                  <a:pt x="1134" y="52"/>
                </a:cubicBezTo>
                <a:cubicBezTo>
                  <a:pt x="1270" y="37"/>
                  <a:pt x="1587" y="14"/>
                  <a:pt x="1814" y="7"/>
                </a:cubicBezTo>
                <a:cubicBezTo>
                  <a:pt x="2041" y="0"/>
                  <a:pt x="2306" y="0"/>
                  <a:pt x="2495" y="7"/>
                </a:cubicBezTo>
                <a:cubicBezTo>
                  <a:pt x="2684" y="14"/>
                  <a:pt x="2812" y="22"/>
                  <a:pt x="2948" y="52"/>
                </a:cubicBezTo>
                <a:cubicBezTo>
                  <a:pt x="3084" y="82"/>
                  <a:pt x="3220" y="143"/>
                  <a:pt x="3311" y="188"/>
                </a:cubicBezTo>
                <a:cubicBezTo>
                  <a:pt x="3402" y="233"/>
                  <a:pt x="3470" y="264"/>
                  <a:pt x="3493" y="324"/>
                </a:cubicBezTo>
                <a:cubicBezTo>
                  <a:pt x="3516" y="384"/>
                  <a:pt x="3432" y="506"/>
                  <a:pt x="3447" y="551"/>
                </a:cubicBezTo>
                <a:cubicBezTo>
                  <a:pt x="3462" y="596"/>
                  <a:pt x="3523" y="558"/>
                  <a:pt x="3583" y="596"/>
                </a:cubicBezTo>
                <a:cubicBezTo>
                  <a:pt x="3643" y="634"/>
                  <a:pt x="3757" y="748"/>
                  <a:pt x="3810" y="778"/>
                </a:cubicBezTo>
                <a:cubicBezTo>
                  <a:pt x="3863" y="808"/>
                  <a:pt x="3894" y="778"/>
                  <a:pt x="3901" y="778"/>
                </a:cubicBezTo>
              </a:path>
            </a:pathLst>
          </a:custGeom>
          <a:noFill/>
          <a:ln w="38100" cap="flat" cmpd="sng">
            <a:solidFill>
              <a:srgbClr val="FF99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15" name="Cloud"/>
          <p:cNvSpPr>
            <a:spLocks noChangeAspect="1" noEditPoints="1" noChangeArrowheads="1"/>
          </p:cNvSpPr>
          <p:nvPr/>
        </p:nvSpPr>
        <p:spPr bwMode="auto">
          <a:xfrm>
            <a:off x="2123728" y="1989286"/>
            <a:ext cx="4680520" cy="2160116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0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1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300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7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7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0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0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50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2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10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BE7D"/>
          </a:solidFill>
          <a:ln w="9525" cmpd="sng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zh-CN" altLang="en-US" sz="3200" i="1" dirty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分数基本性质与学过的什么知识有联系？</a:t>
            </a:r>
          </a:p>
          <a:p>
            <a:pPr>
              <a:spcBef>
                <a:spcPct val="50000"/>
              </a:spcBef>
            </a:pPr>
            <a:endParaRPr lang="zh-CN" altLang="en-US" sz="2400" dirty="0">
              <a:solidFill>
                <a:schemeClr val="tx2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3316" name="Picture 4" descr="AG00176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9000" y="1844824"/>
            <a:ext cx="1365448" cy="230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 descr="AG00176_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824"/>
            <a:ext cx="1366465" cy="2304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611560" y="476672"/>
            <a:ext cx="8137525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    分数的分子和分母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同时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乘或者除以</a:t>
            </a:r>
            <a:r>
              <a:rPr lang="zh-CN" altLang="en-US" sz="3200" dirty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相同的</a:t>
            </a:r>
            <a:r>
              <a:rPr lang="zh-CN" altLang="en-US" sz="3200" dirty="0" smtClean="0">
                <a:solidFill>
                  <a:srgbClr val="FF33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数</a:t>
            </a:r>
            <a:r>
              <a:rPr lang="en-US" altLang="zh-CN" sz="3200" dirty="0">
                <a:latin typeface="Times New Roman" panose="02020603050405020304" pitchFamily="18" charset="0"/>
              </a:rPr>
              <a:t>(</a:t>
            </a:r>
            <a:r>
              <a:rPr lang="en-US" altLang="zh-CN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除外</a:t>
            </a:r>
            <a:r>
              <a:rPr lang="en-US" altLang="zh-CN" sz="3200" dirty="0" smtClean="0">
                <a:latin typeface="Times New Roman" panose="02020603050405020304" pitchFamily="18" charset="0"/>
              </a:rPr>
              <a:t>)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，分数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的大小不变</a:t>
            </a:r>
            <a:r>
              <a:rPr lang="zh-CN" altLang="en-US" sz="3200" dirty="0" smtClean="0">
                <a:latin typeface="Times New Roman" panose="02020603050405020304" pitchFamily="18" charset="0"/>
                <a:ea typeface="黑体" panose="02010609060101010101" pitchFamily="49" charset="-122"/>
              </a:rPr>
              <a:t>。</a:t>
            </a:r>
            <a:r>
              <a:rPr lang="zh-CN" altLang="en-US" sz="3200" dirty="0">
                <a:latin typeface="Times New Roman" panose="02020603050405020304" pitchFamily="18" charset="0"/>
              </a:rPr>
              <a:t>这叫做</a:t>
            </a:r>
            <a:r>
              <a:rPr lang="zh-CN" altLang="en-US" sz="3200" dirty="0">
                <a:latin typeface="Times New Roman" panose="02020603050405020304" pitchFamily="18" charset="0"/>
                <a:ea typeface="黑体" panose="02010609060101010101" pitchFamily="49" charset="-122"/>
              </a:rPr>
              <a:t>分数的基本性质</a:t>
            </a:r>
            <a:r>
              <a:rPr lang="zh-CN" altLang="en-US" sz="3200" dirty="0" smtClean="0">
                <a:latin typeface="Times New Roman" panose="02020603050405020304" pitchFamily="18" charset="0"/>
              </a:rPr>
              <a:t>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9" name="Text Box 2"/>
          <p:cNvSpPr txBox="1">
            <a:spLocks noChangeArrowheads="1"/>
          </p:cNvSpPr>
          <p:nvPr/>
        </p:nvSpPr>
        <p:spPr bwMode="auto">
          <a:xfrm>
            <a:off x="970173" y="4149402"/>
            <a:ext cx="734695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商不变的性质：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被除数和除数，同时乘以或除以相同的数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en-US" sz="3200" b="1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</a:t>
            </a:r>
            <a:r>
              <a:rPr lang="zh-CN" altLang="en-US" sz="3200" b="1" u="sng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</a:t>
            </a:r>
            <a:r>
              <a:rPr 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en-US" sz="3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，商不变。</a:t>
            </a:r>
          </a:p>
        </p:txBody>
      </p:sp>
      <p:grpSp>
        <p:nvGrpSpPr>
          <p:cNvPr id="10" name="Group 3"/>
          <p:cNvGrpSpPr/>
          <p:nvPr/>
        </p:nvGrpSpPr>
        <p:grpSpPr bwMode="auto">
          <a:xfrm>
            <a:off x="983004" y="5157192"/>
            <a:ext cx="6280150" cy="1174750"/>
            <a:chOff x="0" y="0"/>
            <a:chExt cx="3956" cy="740"/>
          </a:xfrm>
        </p:grpSpPr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0" y="192"/>
              <a:ext cx="297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3600" b="1" dirty="0">
                  <a:solidFill>
                    <a:schemeClr val="tx1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3÷4=(     ) ÷ 12</a:t>
              </a:r>
            </a:p>
          </p:txBody>
        </p:sp>
        <p:grpSp>
          <p:nvGrpSpPr>
            <p:cNvPr id="12" name="Group 5"/>
            <p:cNvGrpSpPr/>
            <p:nvPr/>
          </p:nvGrpSpPr>
          <p:grpSpPr bwMode="auto">
            <a:xfrm>
              <a:off x="2688" y="0"/>
              <a:ext cx="1268" cy="740"/>
              <a:chOff x="0" y="0"/>
              <a:chExt cx="1268" cy="740"/>
            </a:xfrm>
          </p:grpSpPr>
          <p:grpSp>
            <p:nvGrpSpPr>
              <p:cNvPr id="13" name="Group 6"/>
              <p:cNvGrpSpPr/>
              <p:nvPr/>
            </p:nvGrpSpPr>
            <p:grpSpPr bwMode="auto">
              <a:xfrm>
                <a:off x="672" y="0"/>
                <a:ext cx="596" cy="740"/>
                <a:chOff x="0" y="0"/>
                <a:chExt cx="596" cy="740"/>
              </a:xfrm>
            </p:grpSpPr>
            <p:sp>
              <p:nvSpPr>
                <p:cNvPr id="19" name="Line 7"/>
                <p:cNvSpPr>
                  <a:spLocks noChangeShapeType="1"/>
                </p:cNvSpPr>
                <p:nvPr/>
              </p:nvSpPr>
              <p:spPr bwMode="auto">
                <a:xfrm>
                  <a:off x="96" y="384"/>
                  <a:ext cx="33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Rectangle 8"/>
                <p:cNvSpPr>
                  <a:spLocks noChangeArrowheads="1"/>
                </p:cNvSpPr>
                <p:nvPr/>
              </p:nvSpPr>
              <p:spPr bwMode="auto">
                <a:xfrm>
                  <a:off x="0" y="336"/>
                  <a:ext cx="59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(    )</a:t>
                  </a:r>
                </a:p>
              </p:txBody>
            </p:sp>
            <p:sp>
              <p:nvSpPr>
                <p:cNvPr id="21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44" y="0"/>
                  <a:ext cx="384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9</a:t>
                  </a:r>
                </a:p>
              </p:txBody>
            </p:sp>
          </p:grpSp>
          <p:grpSp>
            <p:nvGrpSpPr>
              <p:cNvPr id="14" name="Group 10"/>
              <p:cNvGrpSpPr/>
              <p:nvPr/>
            </p:nvGrpSpPr>
            <p:grpSpPr bwMode="auto">
              <a:xfrm>
                <a:off x="0" y="0"/>
                <a:ext cx="351" cy="740"/>
                <a:chOff x="0" y="0"/>
                <a:chExt cx="351" cy="740"/>
              </a:xfrm>
            </p:grpSpPr>
            <p:sp>
              <p:nvSpPr>
                <p:cNvPr id="16" name="Line 11"/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336" cy="0"/>
                </a:xfrm>
                <a:prstGeom prst="line">
                  <a:avLst/>
                </a:prstGeom>
                <a:noFill/>
                <a:ln w="38100" cmpd="sng">
                  <a:solidFill>
                    <a:schemeClr val="tx1"/>
                  </a:solidFill>
                  <a:round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noFill/>
                    </a14:hiddenFill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5" y="336"/>
                  <a:ext cx="336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4</a:t>
                  </a:r>
                </a:p>
              </p:txBody>
            </p:sp>
            <p:sp>
              <p:nvSpPr>
                <p:cNvPr id="18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48" y="0"/>
                  <a:ext cx="288" cy="40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 xmlns="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 xmlns="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lang="en-US" sz="3600" b="1" dirty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3</a:t>
                  </a:r>
                </a:p>
              </p:txBody>
            </p:sp>
          </p:grp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384" y="192"/>
                <a:ext cx="280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sz="3600" b="1">
                    <a:solidFill>
                      <a:schemeClr val="tx1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=</a:t>
                </a:r>
              </a:p>
            </p:txBody>
          </p:sp>
        </p:grpSp>
      </p:grpSp>
      <p:sp>
        <p:nvSpPr>
          <p:cNvPr id="22" name="Text Box 15"/>
          <p:cNvSpPr txBox="1">
            <a:spLocks noChangeArrowheads="1"/>
          </p:cNvSpPr>
          <p:nvPr/>
        </p:nvSpPr>
        <p:spPr bwMode="auto">
          <a:xfrm>
            <a:off x="2494304" y="5517555"/>
            <a:ext cx="762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  <a:endParaRPr lang="en-US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9" grpId="0"/>
      <p:bldP spid="22" grpId="0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sz="3200" dirty="0">
            <a:ea typeface="楷体_GB231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1584</Words>
  <Application>WPS 演示</Application>
  <PresentationFormat>全屏显示(4:3)</PresentationFormat>
  <Paragraphs>520</Paragraphs>
  <Slides>30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人教版数学五年级下册第4单元</dc:title>
  <dc:creator>吉林梓翰教育图书有限公司</dc:creator>
  <cp:lastModifiedBy>lenovop</cp:lastModifiedBy>
  <cp:revision>701</cp:revision>
  <dcterms:created xsi:type="dcterms:W3CDTF">2015-11-21T07:20:00Z</dcterms:created>
  <dcterms:modified xsi:type="dcterms:W3CDTF">2021-11-01T05:36:46Z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